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sldIdLst>
    <p:sldId id="256" r:id="rId5"/>
    <p:sldId id="263" r:id="rId6"/>
    <p:sldId id="271" r:id="rId7"/>
    <p:sldId id="282" r:id="rId8"/>
    <p:sldId id="266" r:id="rId9"/>
    <p:sldId id="267" r:id="rId10"/>
    <p:sldId id="268" r:id="rId11"/>
    <p:sldId id="272" r:id="rId12"/>
    <p:sldId id="269" r:id="rId13"/>
    <p:sldId id="276" r:id="rId14"/>
    <p:sldId id="275" r:id="rId15"/>
    <p:sldId id="274" r:id="rId16"/>
    <p:sldId id="270" r:id="rId17"/>
    <p:sldId id="279" r:id="rId18"/>
    <p:sldId id="278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81" r:id="rId27"/>
    <p:sldId id="290" r:id="rId28"/>
    <p:sldId id="292" r:id="rId29"/>
    <p:sldId id="293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009A46"/>
    <a:srgbClr val="F04F3E"/>
    <a:srgbClr val="F58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026A2-2BFB-4F18-BFA2-A768711BEC66}" v="3483" dt="2024-06-04T15:50:44.869"/>
    <p1510:client id="{74FF51E4-7205-83BF-4944-D055CDD2FEF8}" v="78" dt="2024-06-03T21:49:06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4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9D737-1802-4E2C-BB87-32EEE09891F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E7CA1-D7FE-4DE6-9567-81C243AF0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3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last saw our heroes: Data and code from previous Monte Carlo</a:t>
            </a:r>
          </a:p>
          <a:p>
            <a:endParaRPr lang="en-US"/>
          </a:p>
          <a:p>
            <a:r>
              <a:rPr lang="en-US"/>
              <a:t>Problem statement: How can we shape a team to take on the elite team the fastest?</a:t>
            </a:r>
          </a:p>
          <a:p>
            <a:endParaRPr lang="en-US"/>
          </a:p>
          <a:p>
            <a:r>
              <a:rPr lang="en-US"/>
              <a:t>Slide on flowchart</a:t>
            </a:r>
          </a:p>
          <a:p>
            <a:r>
              <a:rPr lang="en-US"/>
              <a:t>Slide on event relationship graph</a:t>
            </a:r>
          </a:p>
          <a:p>
            <a:r>
              <a:rPr lang="en-US"/>
              <a:t>Slide on assumptions: Pokémon have access to all moves, all level 50,etc</a:t>
            </a:r>
          </a:p>
          <a:p>
            <a:endParaRPr lang="en-US"/>
          </a:p>
          <a:p>
            <a:r>
              <a:rPr lang="en-US"/>
              <a:t>Expand to 6 v 5 team battles</a:t>
            </a:r>
          </a:p>
          <a:p>
            <a:r>
              <a:rPr lang="en-US"/>
              <a:t>Expand to 1 team vs 4 teams</a:t>
            </a:r>
          </a:p>
          <a:p>
            <a:r>
              <a:rPr lang="en-US"/>
              <a:t>Expand to level 50 – random moves from them</a:t>
            </a:r>
          </a:p>
          <a:p>
            <a:r>
              <a:rPr lang="en-US"/>
              <a:t>Expand to track time in the battle with 6 seconds per round.</a:t>
            </a:r>
          </a:p>
          <a:p>
            <a:endParaRPr lang="en-US"/>
          </a:p>
          <a:p>
            <a:r>
              <a:rPr lang="en-US"/>
              <a:t>Attempt to input it into </a:t>
            </a:r>
            <a:r>
              <a:rPr lang="en-US" err="1"/>
              <a:t>Simio</a:t>
            </a:r>
            <a:r>
              <a:rPr lang="en-US"/>
              <a:t> – Constant problems multiple servers, multiple customers, each customer has different interactions with each server, multiple distributions</a:t>
            </a:r>
          </a:p>
          <a:p>
            <a:r>
              <a:rPr lang="en-US"/>
              <a:t>Realize that it’s easier to implement in Python</a:t>
            </a:r>
          </a:p>
          <a:p>
            <a:endParaRPr lang="en-US"/>
          </a:p>
          <a:p>
            <a:r>
              <a:rPr lang="en-US"/>
              <a:t>Team choices – High defense, high attack,</a:t>
            </a:r>
          </a:p>
          <a:p>
            <a:endParaRPr lang="en-US"/>
          </a:p>
          <a:p>
            <a:r>
              <a:rPr lang="en-US"/>
              <a:t>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Gyarados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Gengar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main team - All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Legendaries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Cool Turtle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second team - no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legendaries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fighting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high hp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Top Winners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Corinne's vague attempt at type matching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Just Birds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David's nostalgia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7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Experimental Framework – 5 points. Define how different scenarios performed and compare those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4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Experimental Framework – 5 points. Define how different scenarios performed and compare those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82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Experimental Framework – 5 points. Define how different scenarios performed and compare those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51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7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1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96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97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1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Calibri"/>
                <a:cs typeface="Calibri"/>
              </a:rPr>
              <a:t>Intro the idea of </a:t>
            </a:r>
            <a:r>
              <a:rPr lang="en-US" err="1">
                <a:ea typeface="Calibri"/>
                <a:cs typeface="Calibri"/>
              </a:rPr>
              <a:t>Pokemon</a:t>
            </a:r>
            <a:r>
              <a:rPr lang="en-US">
                <a:ea typeface="Calibri"/>
                <a:cs typeface="Calibri"/>
              </a:rPr>
              <a:t> (briefly)</a:t>
            </a:r>
          </a:p>
          <a:p>
            <a:endParaRPr lang="en-US"/>
          </a:p>
          <a:p>
            <a:r>
              <a:rPr lang="en-US"/>
              <a:t>Rubric</a:t>
            </a:r>
            <a:br>
              <a:rPr lang="en-US"/>
            </a:br>
            <a:r>
              <a:rPr lang="en-US" sz="1200">
                <a:ea typeface="Calibri"/>
                <a:cs typeface="Calibri"/>
              </a:rPr>
              <a:t>Problem Background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5 points. Introduction to the area of research and any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terminology used. Define study objective(s) and research question(s). What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Measures of Performance are critical.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74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1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73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6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09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Results - 5 points. Does the model facilitate solving the problem. Recommendations for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last saw our heroes: Data and code from previous Monte Carlo</a:t>
            </a:r>
          </a:p>
          <a:p>
            <a:endParaRPr lang="en-US"/>
          </a:p>
          <a:p>
            <a:r>
              <a:rPr lang="en-US"/>
              <a:t>Problem statement: How can we shape a team to take on the elite team the fastest?</a:t>
            </a:r>
          </a:p>
          <a:p>
            <a:endParaRPr lang="en-US"/>
          </a:p>
          <a:p>
            <a:r>
              <a:rPr lang="en-US"/>
              <a:t>Slide on flowchart</a:t>
            </a:r>
          </a:p>
          <a:p>
            <a:r>
              <a:rPr lang="en-US"/>
              <a:t>Slide on event relationship graph</a:t>
            </a:r>
          </a:p>
          <a:p>
            <a:r>
              <a:rPr lang="en-US"/>
              <a:t>Slide on assumptions: Pokémon have access to all moves, all level 50,etc</a:t>
            </a:r>
          </a:p>
          <a:p>
            <a:endParaRPr lang="en-US"/>
          </a:p>
          <a:p>
            <a:r>
              <a:rPr lang="en-US"/>
              <a:t>Expand to 6 v 5 team battles</a:t>
            </a:r>
          </a:p>
          <a:p>
            <a:r>
              <a:rPr lang="en-US"/>
              <a:t>Expand to 1 team vs 4 teams</a:t>
            </a:r>
          </a:p>
          <a:p>
            <a:r>
              <a:rPr lang="en-US"/>
              <a:t>Expand to level 50 – random moves from them</a:t>
            </a:r>
          </a:p>
          <a:p>
            <a:r>
              <a:rPr lang="en-US"/>
              <a:t>Expand to track time in the battle with 6 seconds per round.</a:t>
            </a:r>
          </a:p>
          <a:p>
            <a:endParaRPr lang="en-US"/>
          </a:p>
          <a:p>
            <a:r>
              <a:rPr lang="en-US"/>
              <a:t>Attempt to input it into </a:t>
            </a:r>
            <a:r>
              <a:rPr lang="en-US" err="1"/>
              <a:t>Simio</a:t>
            </a:r>
            <a:r>
              <a:rPr lang="en-US"/>
              <a:t> – Constant problems multiple servers, multiple customers, each customer has different interactions with each server, multiple distributions</a:t>
            </a:r>
          </a:p>
          <a:p>
            <a:r>
              <a:rPr lang="en-US"/>
              <a:t>Realize that it’s easier to implement in Python</a:t>
            </a:r>
          </a:p>
          <a:p>
            <a:endParaRPr lang="en-US"/>
          </a:p>
          <a:p>
            <a:r>
              <a:rPr lang="en-US"/>
              <a:t>Team choices – High defense, high attack,</a:t>
            </a:r>
          </a:p>
          <a:p>
            <a:endParaRPr lang="en-US"/>
          </a:p>
          <a:p>
            <a:r>
              <a:rPr lang="en-US"/>
              <a:t>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Gyarados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Gengar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main team - All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Legendaries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+ Cool Turtle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second team - no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legendaries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fighting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Hayden's high hp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Top Winners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Corinne's vague attempt at type matching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Just Birds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David's nostalgia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E7CA1-D7FE-4DE6-9567-81C243AF0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76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Multiple slides?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"How can we best take on the Elite Four in a Timely manner"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Measures of performance: success, number of turns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Multiple slides?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"How can we best take on the Elite Four in a Timely manner"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Measures of performance: success, number of turns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1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Reorganize</a:t>
            </a:r>
          </a:p>
          <a:p>
            <a:endParaRPr lang="en-US"/>
          </a:p>
          <a:p>
            <a:r>
              <a:rPr lang="en-US"/>
              <a:t>Rubric: Constraints, Limitations, and Assumptions – 5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0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Data – 5 points. Describe data available or not available. If no data was available discuss the reasoning values used were chosen.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Model Mechanics – 5 points. Description of the model’s mechanics, flows, interdependencies,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0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Rubric: Model Mechanics – 5 points. Description of the model’s mechanics, flows, interdependencies, etc.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2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Rubric: Experimental Framework – 5 points. Define how different scenarios performed and compare those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E7CA1-D7FE-4DE6-9567-81C243AF0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5D3C-CB3F-70B3-EC44-F24ADD93B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69706-5931-2CA7-C83F-BBEF5950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96B0-C974-3413-9533-497A3EDF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6E7E6-9742-463A-99A0-13F2F827AF62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8243-3407-2426-4C47-9832B401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25D6-36FF-5BBD-C8BA-DBBB7C4F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6B71-F55D-9266-FF3F-1B4351FE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DF71E-1B47-0EC6-9916-90171459C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28E1-2DCB-C284-6955-35E1F6FA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CBE2-FEA4-4298-A437-6138D1DA9E02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781F-94C1-96B5-EDF7-2FF38300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9A49-DEC4-EE55-009B-FC999A2D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D56A2-661E-F184-ED23-F5500C89A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DB98F-9FBF-6967-45D8-B8791A12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32724-FE5A-1CBD-B6AE-357DED1D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5237-3299-432E-B63E-D7405B65823F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EFF67-CBC5-CED0-1EB8-31F1952A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D0B-8129-4A64-A59C-134FCC50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20B9-03B2-EB78-E49D-1DEDD2C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6F18-BF72-F00F-ED85-2C8D9AD2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6393C-64D7-3378-6920-381BBCFB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33AE-9CBA-4D0B-819F-049B9474F32D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10AB6-9CFA-9615-DDB3-4690B1C8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75C6-28B1-46F6-2065-CAE52B14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3144-A0D1-24C4-7FC3-4B5CE494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BFC0D-1EEA-3DF2-0BCB-BD253246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AF5A-545C-B568-DE20-788B1DFD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8647-8756-4814-957E-04A447D0F5CE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BDA8E-A805-0096-C6CE-009174EF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88F6-6860-654D-1C12-C67ACC3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979F-96ED-D1E6-E565-E37470BD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ED7F-A36C-C219-8273-E734760DA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234CA-9E16-4FF7-C4A6-C3F23C075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108E4-C4EA-5033-0298-C8EBE30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C74E-BBE5-4415-B0CE-A6EE235F7DD5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410ED-D72B-EF02-ADCE-81FB9F333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C0B5-9E37-B345-B9F4-FCA73392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24A-34A0-7C9B-6EC5-8C8E84A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591BE-9FDA-726F-42D9-BF5F64C53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DC3CC-3F71-6F8B-0308-D00F68904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E4A4C-504F-7545-2100-67E8629D2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0A251-51E8-24A0-A1FA-D5AA2094C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31DAE-353A-9300-9169-3DAD306A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0855-AD87-4470-B1A8-7FBA2526B849}" type="datetime1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C5E6E-40A7-EBC9-293B-89D0B291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DE156-A2C1-3335-ED8C-9BEAB3E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5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37D2-2217-2B02-B0BC-3C88C593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7CE5C-066E-DFEF-367F-1882F208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4F9D-0145-4DF2-9F45-ABAB268CFC3F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921C1-0E6A-3F7B-6C9C-EAFAF194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823F8-4867-6CF0-867F-E8F6396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CF6-CDE2-AC45-91A0-0A213FF4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4A6A-0B8A-403E-800B-6627C0547F52}" type="datetime1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C8306-9F88-1028-1593-53DA05F6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BDBF-8CA9-40A3-50AD-FF56CFF4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8D63-C16A-95DE-DA05-98DB6A8E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977C2-F8E7-62FB-11F3-A39305E8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82154-EC17-8BF9-D81A-D61442980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4B219-4698-AD31-7D1F-BE0FD651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56095-95E3-4466-BE76-540FECD91DE0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C389-F69A-1A40-2141-D4D89F48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7A829-4E34-C3EE-4E3C-B40D9646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3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1A29-EF3D-DF39-78D3-247B4E9D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6B19A-6FD3-6CE6-5C34-511E5133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3E26-360D-EE67-16E2-CF763AAA5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35ED-6B1A-3CD1-5F96-3536ED40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87780-3401-4419-A95C-531D898864CC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AFCFA-A1FC-5FD6-5DED-5EACE2EA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4FA54-338E-F9FD-53BE-E3D6A243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0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A569A-1B04-CB71-A686-B227AA11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5EA03-A644-D3E2-2163-229A9A86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A61D8-5B24-483A-C40A-AE0D9F43C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46236-81B9-4547-82FC-918F39D698D1}" type="datetime1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F602-09B5-8A12-6237-85567E386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2908F-F0C3-A9B6-03DE-4DFB61855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96B8A-18E0-4579-9AE3-A29B020F0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pokemon-2-electric-boogaloo.streamlit.ap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6C483211-1AB5-CDD0-2E77-DCC63531A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8" y="673770"/>
            <a:ext cx="11021786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C51780-BB64-9237-57A3-6572EF1C21F0}"/>
              </a:ext>
            </a:extLst>
          </p:cNvPr>
          <p:cNvSpPr/>
          <p:nvPr/>
        </p:nvSpPr>
        <p:spPr>
          <a:xfrm flipV="1">
            <a:off x="-896" y="0"/>
            <a:ext cx="12571489" cy="6858000"/>
          </a:xfrm>
          <a:custGeom>
            <a:avLst/>
            <a:gdLst>
              <a:gd name="connsiteX0" fmla="*/ 12192000 w 12571489"/>
              <a:gd name="connsiteY0" fmla="*/ 771095 h 6858000"/>
              <a:gd name="connsiteX1" fmla="*/ 12463023 w 12571489"/>
              <a:gd name="connsiteY1" fmla="*/ 771095 h 6858000"/>
              <a:gd name="connsiteX2" fmla="*/ 12571489 w 12571489"/>
              <a:gd name="connsiteY2" fmla="*/ 662629 h 6858000"/>
              <a:gd name="connsiteX3" fmla="*/ 12571489 w 12571489"/>
              <a:gd name="connsiteY3" fmla="*/ 228781 h 6858000"/>
              <a:gd name="connsiteX4" fmla="*/ 12463023 w 12571489"/>
              <a:gd name="connsiteY4" fmla="*/ 120315 h 6858000"/>
              <a:gd name="connsiteX5" fmla="*/ 12192000 w 12571489"/>
              <a:gd name="connsiteY5" fmla="*/ 120315 h 6858000"/>
              <a:gd name="connsiteX6" fmla="*/ 12192000 w 12571489"/>
              <a:gd name="connsiteY6" fmla="*/ 1426690 h 6858000"/>
              <a:gd name="connsiteX7" fmla="*/ 12316806 w 12571489"/>
              <a:gd name="connsiteY7" fmla="*/ 1426690 h 6858000"/>
              <a:gd name="connsiteX8" fmla="*/ 12425272 w 12571489"/>
              <a:gd name="connsiteY8" fmla="*/ 1318224 h 6858000"/>
              <a:gd name="connsiteX9" fmla="*/ 12425272 w 12571489"/>
              <a:gd name="connsiteY9" fmla="*/ 884376 h 6858000"/>
              <a:gd name="connsiteX10" fmla="*/ 12316806 w 12571489"/>
              <a:gd name="connsiteY10" fmla="*/ 775910 h 6858000"/>
              <a:gd name="connsiteX11" fmla="*/ 12192000 w 12571489"/>
              <a:gd name="connsiteY11" fmla="*/ 775910 h 6858000"/>
              <a:gd name="connsiteX12" fmla="*/ 12192000 w 12571489"/>
              <a:gd name="connsiteY12" fmla="*/ 2082282 h 6858000"/>
              <a:gd name="connsiteX13" fmla="*/ 12343982 w 12571489"/>
              <a:gd name="connsiteY13" fmla="*/ 2082282 h 6858000"/>
              <a:gd name="connsiteX14" fmla="*/ 12452448 w 12571489"/>
              <a:gd name="connsiteY14" fmla="*/ 1973816 h 6858000"/>
              <a:gd name="connsiteX15" fmla="*/ 12452448 w 12571489"/>
              <a:gd name="connsiteY15" fmla="*/ 1539968 h 6858000"/>
              <a:gd name="connsiteX16" fmla="*/ 12343982 w 12571489"/>
              <a:gd name="connsiteY16" fmla="*/ 1431502 h 6858000"/>
              <a:gd name="connsiteX17" fmla="*/ 12192000 w 12571489"/>
              <a:gd name="connsiteY17" fmla="*/ 1431502 h 6858000"/>
              <a:gd name="connsiteX18" fmla="*/ 12192000 w 12571489"/>
              <a:gd name="connsiteY18" fmla="*/ 2843238 h 6858000"/>
              <a:gd name="connsiteX19" fmla="*/ 12359060 w 12571489"/>
              <a:gd name="connsiteY19" fmla="*/ 2843238 h 6858000"/>
              <a:gd name="connsiteX20" fmla="*/ 12408110 w 12571489"/>
              <a:gd name="connsiteY20" fmla="*/ 2833335 h 6858000"/>
              <a:gd name="connsiteX21" fmla="*/ 12485081 w 12571489"/>
              <a:gd name="connsiteY21" fmla="*/ 2717213 h 6858000"/>
              <a:gd name="connsiteX22" fmla="*/ 12485081 w 12571489"/>
              <a:gd name="connsiteY22" fmla="*/ 2213124 h 6858000"/>
              <a:gd name="connsiteX23" fmla="*/ 12359055 w 12571489"/>
              <a:gd name="connsiteY23" fmla="*/ 2087098 h 6858000"/>
              <a:gd name="connsiteX24" fmla="*/ 12192000 w 12571489"/>
              <a:gd name="connsiteY24" fmla="*/ 2087098 h 6858000"/>
              <a:gd name="connsiteX25" fmla="*/ 6139652 w 12571489"/>
              <a:gd name="connsiteY25" fmla="*/ 2843239 h 6858000"/>
              <a:gd name="connsiteX26" fmla="*/ 12192000 w 12571489"/>
              <a:gd name="connsiteY26" fmla="*/ 2843239 h 6858000"/>
              <a:gd name="connsiteX27" fmla="*/ 12192000 w 12571489"/>
              <a:gd name="connsiteY27" fmla="*/ 2843238 h 6858000"/>
              <a:gd name="connsiteX28" fmla="*/ 6139657 w 12571489"/>
              <a:gd name="connsiteY28" fmla="*/ 2843238 h 6858000"/>
              <a:gd name="connsiteX29" fmla="*/ 12192000 w 12571489"/>
              <a:gd name="connsiteY29" fmla="*/ 3494018 h 6858000"/>
              <a:gd name="connsiteX30" fmla="*/ 12376615 w 12571489"/>
              <a:gd name="connsiteY30" fmla="*/ 3494018 h 6858000"/>
              <a:gd name="connsiteX31" fmla="*/ 12485081 w 12571489"/>
              <a:gd name="connsiteY31" fmla="*/ 3385552 h 6858000"/>
              <a:gd name="connsiteX32" fmla="*/ 12485081 w 12571489"/>
              <a:gd name="connsiteY32" fmla="*/ 2951704 h 6858000"/>
              <a:gd name="connsiteX33" fmla="*/ 12376615 w 12571489"/>
              <a:gd name="connsiteY33" fmla="*/ 2843238 h 6858000"/>
              <a:gd name="connsiteX34" fmla="*/ 12359060 w 12571489"/>
              <a:gd name="connsiteY34" fmla="*/ 2843238 h 6858000"/>
              <a:gd name="connsiteX35" fmla="*/ 12359055 w 12571489"/>
              <a:gd name="connsiteY35" fmla="*/ 2843239 h 6858000"/>
              <a:gd name="connsiteX36" fmla="*/ 12192000 w 12571489"/>
              <a:gd name="connsiteY36" fmla="*/ 2843239 h 6858000"/>
              <a:gd name="connsiteX37" fmla="*/ 12373401 w 12571489"/>
              <a:gd name="connsiteY37" fmla="*/ 4142276 h 6858000"/>
              <a:gd name="connsiteX38" fmla="*/ 12377521 w 12571489"/>
              <a:gd name="connsiteY38" fmla="*/ 4141444 h 6858000"/>
              <a:gd name="connsiteX39" fmla="*/ 12443767 w 12571489"/>
              <a:gd name="connsiteY39" fmla="*/ 4041502 h 6858000"/>
              <a:gd name="connsiteX40" fmla="*/ 12443767 w 12571489"/>
              <a:gd name="connsiteY40" fmla="*/ 3607654 h 6858000"/>
              <a:gd name="connsiteX41" fmla="*/ 12335301 w 12571489"/>
              <a:gd name="connsiteY41" fmla="*/ 3499188 h 6858000"/>
              <a:gd name="connsiteX42" fmla="*/ 12192000 w 12571489"/>
              <a:gd name="connsiteY42" fmla="*/ 3499188 h 6858000"/>
              <a:gd name="connsiteX43" fmla="*/ 12192000 w 12571489"/>
              <a:gd name="connsiteY43" fmla="*/ 4129932 h 6858000"/>
              <a:gd name="connsiteX44" fmla="*/ 12321926 w 12571489"/>
              <a:gd name="connsiteY44" fmla="*/ 4129932 h 6858000"/>
              <a:gd name="connsiteX45" fmla="*/ 12369269 w 12571489"/>
              <a:gd name="connsiteY45" fmla="*/ 4139490 h 6858000"/>
              <a:gd name="connsiteX46" fmla="*/ 7102184 w 12571489"/>
              <a:gd name="connsiteY46" fmla="*/ 4149968 h 6858000"/>
              <a:gd name="connsiteX47" fmla="*/ 12192000 w 12571489"/>
              <a:gd name="connsiteY47" fmla="*/ 4149968 h 6858000"/>
              <a:gd name="connsiteX48" fmla="*/ 12192000 w 12571489"/>
              <a:gd name="connsiteY48" fmla="*/ 4129932 h 6858000"/>
              <a:gd name="connsiteX49" fmla="*/ 7165067 w 12571489"/>
              <a:gd name="connsiteY49" fmla="*/ 4129932 h 6858000"/>
              <a:gd name="connsiteX50" fmla="*/ 7117724 w 12571489"/>
              <a:gd name="connsiteY50" fmla="*/ 4139490 h 6858000"/>
              <a:gd name="connsiteX51" fmla="*/ 12192000 w 12571489"/>
              <a:gd name="connsiteY51" fmla="*/ 4859680 h 6858000"/>
              <a:gd name="connsiteX52" fmla="*/ 12321926 w 12571489"/>
              <a:gd name="connsiteY52" fmla="*/ 4859680 h 6858000"/>
              <a:gd name="connsiteX53" fmla="*/ 12443553 w 12571489"/>
              <a:gd name="connsiteY53" fmla="*/ 4738054 h 6858000"/>
              <a:gd name="connsiteX54" fmla="*/ 12443553 w 12571489"/>
              <a:gd name="connsiteY54" fmla="*/ 4251559 h 6858000"/>
              <a:gd name="connsiteX55" fmla="*/ 12407929 w 12571489"/>
              <a:gd name="connsiteY55" fmla="*/ 4165555 h 6858000"/>
              <a:gd name="connsiteX56" fmla="*/ 12373401 w 12571489"/>
              <a:gd name="connsiteY56" fmla="*/ 4142276 h 6858000"/>
              <a:gd name="connsiteX57" fmla="*/ 12335301 w 12571489"/>
              <a:gd name="connsiteY57" fmla="*/ 4149968 h 6858000"/>
              <a:gd name="connsiteX58" fmla="*/ 12192000 w 12571489"/>
              <a:gd name="connsiteY58" fmla="*/ 4149968 h 6858000"/>
              <a:gd name="connsiteX59" fmla="*/ 12192000 w 12571489"/>
              <a:gd name="connsiteY59" fmla="*/ 5528635 h 6858000"/>
              <a:gd name="connsiteX60" fmla="*/ 12329392 w 12571489"/>
              <a:gd name="connsiteY60" fmla="*/ 5528635 h 6858000"/>
              <a:gd name="connsiteX61" fmla="*/ 12437858 w 12571489"/>
              <a:gd name="connsiteY61" fmla="*/ 5420170 h 6858000"/>
              <a:gd name="connsiteX62" fmla="*/ 12437858 w 12571489"/>
              <a:gd name="connsiteY62" fmla="*/ 4986321 h 6858000"/>
              <a:gd name="connsiteX63" fmla="*/ 12329392 w 12571489"/>
              <a:gd name="connsiteY63" fmla="*/ 4877856 h 6858000"/>
              <a:gd name="connsiteX64" fmla="*/ 12192000 w 12571489"/>
              <a:gd name="connsiteY64" fmla="*/ 4877856 h 6858000"/>
              <a:gd name="connsiteX65" fmla="*/ 12192000 w 12571489"/>
              <a:gd name="connsiteY65" fmla="*/ 6184230 h 6858000"/>
              <a:gd name="connsiteX66" fmla="*/ 12360769 w 12571489"/>
              <a:gd name="connsiteY66" fmla="*/ 6184230 h 6858000"/>
              <a:gd name="connsiteX67" fmla="*/ 12469235 w 12571489"/>
              <a:gd name="connsiteY67" fmla="*/ 6075763 h 6858000"/>
              <a:gd name="connsiteX68" fmla="*/ 12469235 w 12571489"/>
              <a:gd name="connsiteY68" fmla="*/ 5641916 h 6858000"/>
              <a:gd name="connsiteX69" fmla="*/ 12360769 w 12571489"/>
              <a:gd name="connsiteY69" fmla="*/ 5533449 h 6858000"/>
              <a:gd name="connsiteX70" fmla="*/ 12192000 w 12571489"/>
              <a:gd name="connsiteY70" fmla="*/ 5533449 h 6858000"/>
              <a:gd name="connsiteX71" fmla="*/ 0 w 12571489"/>
              <a:gd name="connsiteY71" fmla="*/ 6858000 h 6858000"/>
              <a:gd name="connsiteX72" fmla="*/ 12192000 w 12571489"/>
              <a:gd name="connsiteY72" fmla="*/ 6858000 h 6858000"/>
              <a:gd name="connsiteX73" fmla="*/ 12192000 w 12571489"/>
              <a:gd name="connsiteY73" fmla="*/ 6184230 h 6858000"/>
              <a:gd name="connsiteX74" fmla="*/ 6741168 w 12571489"/>
              <a:gd name="connsiteY74" fmla="*/ 6184230 h 6858000"/>
              <a:gd name="connsiteX75" fmla="*/ 6632702 w 12571489"/>
              <a:gd name="connsiteY75" fmla="*/ 6075763 h 6858000"/>
              <a:gd name="connsiteX76" fmla="*/ 6632702 w 12571489"/>
              <a:gd name="connsiteY76" fmla="*/ 5641916 h 6858000"/>
              <a:gd name="connsiteX77" fmla="*/ 6741168 w 12571489"/>
              <a:gd name="connsiteY77" fmla="*/ 5533449 h 6858000"/>
              <a:gd name="connsiteX78" fmla="*/ 12192000 w 12571489"/>
              <a:gd name="connsiteY78" fmla="*/ 5533449 h 6858000"/>
              <a:gd name="connsiteX79" fmla="*/ 12192000 w 12571489"/>
              <a:gd name="connsiteY79" fmla="*/ 5528635 h 6858000"/>
              <a:gd name="connsiteX80" fmla="*/ 7386480 w 12571489"/>
              <a:gd name="connsiteY80" fmla="*/ 5528635 h 6858000"/>
              <a:gd name="connsiteX81" fmla="*/ 7278014 w 12571489"/>
              <a:gd name="connsiteY81" fmla="*/ 5420170 h 6858000"/>
              <a:gd name="connsiteX82" fmla="*/ 7278014 w 12571489"/>
              <a:gd name="connsiteY82" fmla="*/ 4986321 h 6858000"/>
              <a:gd name="connsiteX83" fmla="*/ 7386480 w 12571489"/>
              <a:gd name="connsiteY83" fmla="*/ 4877856 h 6858000"/>
              <a:gd name="connsiteX84" fmla="*/ 12192000 w 12571489"/>
              <a:gd name="connsiteY84" fmla="*/ 4877856 h 6858000"/>
              <a:gd name="connsiteX85" fmla="*/ 12192000 w 12571489"/>
              <a:gd name="connsiteY85" fmla="*/ 4859680 h 6858000"/>
              <a:gd name="connsiteX86" fmla="*/ 7165067 w 12571489"/>
              <a:gd name="connsiteY86" fmla="*/ 4859680 h 6858000"/>
              <a:gd name="connsiteX87" fmla="*/ 7043440 w 12571489"/>
              <a:gd name="connsiteY87" fmla="*/ 4738054 h 6858000"/>
              <a:gd name="connsiteX88" fmla="*/ 7043440 w 12571489"/>
              <a:gd name="connsiteY88" fmla="*/ 4251559 h 6858000"/>
              <a:gd name="connsiteX89" fmla="*/ 7079064 w 12571489"/>
              <a:gd name="connsiteY89" fmla="*/ 4165555 h 6858000"/>
              <a:gd name="connsiteX90" fmla="*/ 7102184 w 12571489"/>
              <a:gd name="connsiteY90" fmla="*/ 4149968 h 6858000"/>
              <a:gd name="connsiteX91" fmla="*/ 6819714 w 12571489"/>
              <a:gd name="connsiteY91" fmla="*/ 4149968 h 6858000"/>
              <a:gd name="connsiteX92" fmla="*/ 6711248 w 12571489"/>
              <a:gd name="connsiteY92" fmla="*/ 4041502 h 6858000"/>
              <a:gd name="connsiteX93" fmla="*/ 6711248 w 12571489"/>
              <a:gd name="connsiteY93" fmla="*/ 3607654 h 6858000"/>
              <a:gd name="connsiteX94" fmla="*/ 6819714 w 12571489"/>
              <a:gd name="connsiteY94" fmla="*/ 3499188 h 6858000"/>
              <a:gd name="connsiteX95" fmla="*/ 12192000 w 12571489"/>
              <a:gd name="connsiteY95" fmla="*/ 3499188 h 6858000"/>
              <a:gd name="connsiteX96" fmla="*/ 12192000 w 12571489"/>
              <a:gd name="connsiteY96" fmla="*/ 3494018 h 6858000"/>
              <a:gd name="connsiteX97" fmla="*/ 6139657 w 12571489"/>
              <a:gd name="connsiteY97" fmla="*/ 3494018 h 6858000"/>
              <a:gd name="connsiteX98" fmla="*/ 6031191 w 12571489"/>
              <a:gd name="connsiteY98" fmla="*/ 3385552 h 6858000"/>
              <a:gd name="connsiteX99" fmla="*/ 6031191 w 12571489"/>
              <a:gd name="connsiteY99" fmla="*/ 2951704 h 6858000"/>
              <a:gd name="connsiteX100" fmla="*/ 6097437 w 12571489"/>
              <a:gd name="connsiteY100" fmla="*/ 2851762 h 6858000"/>
              <a:gd name="connsiteX101" fmla="*/ 6139652 w 12571489"/>
              <a:gd name="connsiteY101" fmla="*/ 2843239 h 6858000"/>
              <a:gd name="connsiteX102" fmla="*/ 5390628 w 12571489"/>
              <a:gd name="connsiteY102" fmla="*/ 2843239 h 6858000"/>
              <a:gd name="connsiteX103" fmla="*/ 5264602 w 12571489"/>
              <a:gd name="connsiteY103" fmla="*/ 2717213 h 6858000"/>
              <a:gd name="connsiteX104" fmla="*/ 5264602 w 12571489"/>
              <a:gd name="connsiteY104" fmla="*/ 2213124 h 6858000"/>
              <a:gd name="connsiteX105" fmla="*/ 5390628 w 12571489"/>
              <a:gd name="connsiteY105" fmla="*/ 2087098 h 6858000"/>
              <a:gd name="connsiteX106" fmla="*/ 12192000 w 12571489"/>
              <a:gd name="connsiteY106" fmla="*/ 2087098 h 6858000"/>
              <a:gd name="connsiteX107" fmla="*/ 12192000 w 12571489"/>
              <a:gd name="connsiteY107" fmla="*/ 2082282 h 6858000"/>
              <a:gd name="connsiteX108" fmla="*/ 6138923 w 12571489"/>
              <a:gd name="connsiteY108" fmla="*/ 2082282 h 6858000"/>
              <a:gd name="connsiteX109" fmla="*/ 6030457 w 12571489"/>
              <a:gd name="connsiteY109" fmla="*/ 1973816 h 6858000"/>
              <a:gd name="connsiteX110" fmla="*/ 6030457 w 12571489"/>
              <a:gd name="connsiteY110" fmla="*/ 1539968 h 6858000"/>
              <a:gd name="connsiteX111" fmla="*/ 6138923 w 12571489"/>
              <a:gd name="connsiteY111" fmla="*/ 1431502 h 6858000"/>
              <a:gd name="connsiteX112" fmla="*/ 12192000 w 12571489"/>
              <a:gd name="connsiteY112" fmla="*/ 1431502 h 6858000"/>
              <a:gd name="connsiteX113" fmla="*/ 12192000 w 12571489"/>
              <a:gd name="connsiteY113" fmla="*/ 1426690 h 6858000"/>
              <a:gd name="connsiteX114" fmla="*/ 4709613 w 12571489"/>
              <a:gd name="connsiteY114" fmla="*/ 1426690 h 6858000"/>
              <a:gd name="connsiteX115" fmla="*/ 4601147 w 12571489"/>
              <a:gd name="connsiteY115" fmla="*/ 1318224 h 6858000"/>
              <a:gd name="connsiteX116" fmla="*/ 4601147 w 12571489"/>
              <a:gd name="connsiteY116" fmla="*/ 884376 h 6858000"/>
              <a:gd name="connsiteX117" fmla="*/ 4709613 w 12571489"/>
              <a:gd name="connsiteY117" fmla="*/ 775910 h 6858000"/>
              <a:gd name="connsiteX118" fmla="*/ 12192000 w 12571489"/>
              <a:gd name="connsiteY118" fmla="*/ 775910 h 6858000"/>
              <a:gd name="connsiteX119" fmla="*/ 12192000 w 12571489"/>
              <a:gd name="connsiteY119" fmla="*/ 771095 h 6858000"/>
              <a:gd name="connsiteX120" fmla="*/ 1883803 w 12571489"/>
              <a:gd name="connsiteY120" fmla="*/ 771095 h 6858000"/>
              <a:gd name="connsiteX121" fmla="*/ 1775337 w 12571489"/>
              <a:gd name="connsiteY121" fmla="*/ 662629 h 6858000"/>
              <a:gd name="connsiteX122" fmla="*/ 1775337 w 12571489"/>
              <a:gd name="connsiteY122" fmla="*/ 228781 h 6858000"/>
              <a:gd name="connsiteX123" fmla="*/ 1883803 w 12571489"/>
              <a:gd name="connsiteY123" fmla="*/ 120315 h 6858000"/>
              <a:gd name="connsiteX124" fmla="*/ 12192000 w 12571489"/>
              <a:gd name="connsiteY124" fmla="*/ 120315 h 6858000"/>
              <a:gd name="connsiteX125" fmla="*/ 12192000 w 12571489"/>
              <a:gd name="connsiteY125" fmla="*/ 0 h 6858000"/>
              <a:gd name="connsiteX126" fmla="*/ 0 w 12571489"/>
              <a:gd name="connsiteY12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571489" h="6858000">
                <a:moveTo>
                  <a:pt x="12192000" y="771095"/>
                </a:moveTo>
                <a:lnTo>
                  <a:pt x="12463023" y="771095"/>
                </a:lnTo>
                <a:cubicBezTo>
                  <a:pt x="12522927" y="771095"/>
                  <a:pt x="12571489" y="722533"/>
                  <a:pt x="12571489" y="662629"/>
                </a:cubicBezTo>
                <a:lnTo>
                  <a:pt x="12571489" y="228781"/>
                </a:lnTo>
                <a:cubicBezTo>
                  <a:pt x="12571489" y="168877"/>
                  <a:pt x="12522927" y="120315"/>
                  <a:pt x="12463023" y="120315"/>
                </a:cubicBezTo>
                <a:lnTo>
                  <a:pt x="12192000" y="120315"/>
                </a:lnTo>
                <a:close/>
                <a:moveTo>
                  <a:pt x="12192000" y="1426690"/>
                </a:moveTo>
                <a:lnTo>
                  <a:pt x="12316806" y="1426690"/>
                </a:lnTo>
                <a:cubicBezTo>
                  <a:pt x="12376710" y="1426690"/>
                  <a:pt x="12425272" y="1378128"/>
                  <a:pt x="12425272" y="1318224"/>
                </a:cubicBezTo>
                <a:lnTo>
                  <a:pt x="12425272" y="884376"/>
                </a:lnTo>
                <a:cubicBezTo>
                  <a:pt x="12425272" y="824472"/>
                  <a:pt x="12376710" y="775910"/>
                  <a:pt x="12316806" y="775910"/>
                </a:cubicBezTo>
                <a:lnTo>
                  <a:pt x="12192000" y="775910"/>
                </a:lnTo>
                <a:close/>
                <a:moveTo>
                  <a:pt x="12192000" y="2082282"/>
                </a:moveTo>
                <a:lnTo>
                  <a:pt x="12343982" y="2082282"/>
                </a:lnTo>
                <a:cubicBezTo>
                  <a:pt x="12403886" y="2082282"/>
                  <a:pt x="12452448" y="2033720"/>
                  <a:pt x="12452448" y="1973816"/>
                </a:cubicBezTo>
                <a:lnTo>
                  <a:pt x="12452448" y="1539968"/>
                </a:lnTo>
                <a:cubicBezTo>
                  <a:pt x="12452448" y="1480064"/>
                  <a:pt x="12403886" y="1431502"/>
                  <a:pt x="12343982" y="1431502"/>
                </a:cubicBezTo>
                <a:lnTo>
                  <a:pt x="12192000" y="1431502"/>
                </a:lnTo>
                <a:close/>
                <a:moveTo>
                  <a:pt x="12192000" y="2843238"/>
                </a:moveTo>
                <a:lnTo>
                  <a:pt x="12359060" y="2843238"/>
                </a:lnTo>
                <a:lnTo>
                  <a:pt x="12408110" y="2833335"/>
                </a:lnTo>
                <a:cubicBezTo>
                  <a:pt x="12453342" y="2814203"/>
                  <a:pt x="12485081" y="2769414"/>
                  <a:pt x="12485081" y="2717213"/>
                </a:cubicBezTo>
                <a:lnTo>
                  <a:pt x="12485081" y="2213124"/>
                </a:lnTo>
                <a:cubicBezTo>
                  <a:pt x="12485081" y="2143522"/>
                  <a:pt x="12428657" y="2087098"/>
                  <a:pt x="12359055" y="2087098"/>
                </a:cubicBezTo>
                <a:lnTo>
                  <a:pt x="12192000" y="2087098"/>
                </a:lnTo>
                <a:close/>
                <a:moveTo>
                  <a:pt x="6139652" y="2843239"/>
                </a:moveTo>
                <a:lnTo>
                  <a:pt x="12192000" y="2843239"/>
                </a:lnTo>
                <a:lnTo>
                  <a:pt x="12192000" y="2843238"/>
                </a:lnTo>
                <a:lnTo>
                  <a:pt x="6139657" y="2843238"/>
                </a:lnTo>
                <a:close/>
                <a:moveTo>
                  <a:pt x="12192000" y="3494018"/>
                </a:moveTo>
                <a:lnTo>
                  <a:pt x="12376615" y="3494018"/>
                </a:lnTo>
                <a:cubicBezTo>
                  <a:pt x="12436519" y="3494018"/>
                  <a:pt x="12485081" y="3445456"/>
                  <a:pt x="12485081" y="3385552"/>
                </a:cubicBezTo>
                <a:lnTo>
                  <a:pt x="12485081" y="2951704"/>
                </a:lnTo>
                <a:cubicBezTo>
                  <a:pt x="12485081" y="2891800"/>
                  <a:pt x="12436519" y="2843238"/>
                  <a:pt x="12376615" y="2843238"/>
                </a:cubicBezTo>
                <a:lnTo>
                  <a:pt x="12359060" y="2843238"/>
                </a:lnTo>
                <a:lnTo>
                  <a:pt x="12359055" y="2843239"/>
                </a:lnTo>
                <a:lnTo>
                  <a:pt x="12192000" y="2843239"/>
                </a:lnTo>
                <a:close/>
                <a:moveTo>
                  <a:pt x="12373401" y="4142276"/>
                </a:moveTo>
                <a:lnTo>
                  <a:pt x="12377521" y="4141444"/>
                </a:lnTo>
                <a:cubicBezTo>
                  <a:pt x="12416451" y="4124978"/>
                  <a:pt x="12443767" y="4086430"/>
                  <a:pt x="12443767" y="4041502"/>
                </a:cubicBezTo>
                <a:lnTo>
                  <a:pt x="12443767" y="3607654"/>
                </a:lnTo>
                <a:cubicBezTo>
                  <a:pt x="12443767" y="3547750"/>
                  <a:pt x="12395205" y="3499188"/>
                  <a:pt x="12335301" y="3499188"/>
                </a:cubicBezTo>
                <a:lnTo>
                  <a:pt x="12192000" y="3499188"/>
                </a:lnTo>
                <a:lnTo>
                  <a:pt x="12192000" y="4129932"/>
                </a:lnTo>
                <a:lnTo>
                  <a:pt x="12321926" y="4129932"/>
                </a:lnTo>
                <a:cubicBezTo>
                  <a:pt x="12338719" y="4129932"/>
                  <a:pt x="12354718" y="4133335"/>
                  <a:pt x="12369269" y="4139490"/>
                </a:cubicBezTo>
                <a:close/>
                <a:moveTo>
                  <a:pt x="7102184" y="4149968"/>
                </a:moveTo>
                <a:lnTo>
                  <a:pt x="12192000" y="4149968"/>
                </a:lnTo>
                <a:lnTo>
                  <a:pt x="12192000" y="4129932"/>
                </a:lnTo>
                <a:lnTo>
                  <a:pt x="7165067" y="4129932"/>
                </a:lnTo>
                <a:cubicBezTo>
                  <a:pt x="7148274" y="4129932"/>
                  <a:pt x="7132276" y="4133335"/>
                  <a:pt x="7117724" y="4139490"/>
                </a:cubicBezTo>
                <a:close/>
                <a:moveTo>
                  <a:pt x="12192000" y="4859680"/>
                </a:moveTo>
                <a:lnTo>
                  <a:pt x="12321926" y="4859680"/>
                </a:lnTo>
                <a:cubicBezTo>
                  <a:pt x="12389099" y="4859680"/>
                  <a:pt x="12443553" y="4805227"/>
                  <a:pt x="12443553" y="4738054"/>
                </a:cubicBezTo>
                <a:lnTo>
                  <a:pt x="12443553" y="4251559"/>
                </a:lnTo>
                <a:cubicBezTo>
                  <a:pt x="12443553" y="4217972"/>
                  <a:pt x="12429939" y="4187566"/>
                  <a:pt x="12407929" y="4165555"/>
                </a:cubicBezTo>
                <a:lnTo>
                  <a:pt x="12373401" y="4142276"/>
                </a:lnTo>
                <a:lnTo>
                  <a:pt x="12335301" y="4149968"/>
                </a:lnTo>
                <a:lnTo>
                  <a:pt x="12192000" y="4149968"/>
                </a:lnTo>
                <a:close/>
                <a:moveTo>
                  <a:pt x="12192000" y="5528635"/>
                </a:moveTo>
                <a:lnTo>
                  <a:pt x="12329392" y="5528635"/>
                </a:lnTo>
                <a:cubicBezTo>
                  <a:pt x="12389296" y="5528635"/>
                  <a:pt x="12437858" y="5480074"/>
                  <a:pt x="12437858" y="5420170"/>
                </a:cubicBezTo>
                <a:lnTo>
                  <a:pt x="12437858" y="4986321"/>
                </a:lnTo>
                <a:cubicBezTo>
                  <a:pt x="12437858" y="4926417"/>
                  <a:pt x="12389296" y="4877856"/>
                  <a:pt x="12329392" y="4877856"/>
                </a:cubicBezTo>
                <a:lnTo>
                  <a:pt x="12192000" y="4877856"/>
                </a:lnTo>
                <a:close/>
                <a:moveTo>
                  <a:pt x="12192000" y="6184230"/>
                </a:moveTo>
                <a:lnTo>
                  <a:pt x="12360769" y="6184230"/>
                </a:lnTo>
                <a:cubicBezTo>
                  <a:pt x="12420673" y="6184230"/>
                  <a:pt x="12469235" y="6135668"/>
                  <a:pt x="12469235" y="6075763"/>
                </a:cubicBezTo>
                <a:lnTo>
                  <a:pt x="12469235" y="5641916"/>
                </a:lnTo>
                <a:cubicBezTo>
                  <a:pt x="12469235" y="5582011"/>
                  <a:pt x="12420673" y="5533449"/>
                  <a:pt x="12360769" y="5533449"/>
                </a:cubicBezTo>
                <a:lnTo>
                  <a:pt x="12192000" y="5533449"/>
                </a:lnTo>
                <a:close/>
                <a:moveTo>
                  <a:pt x="0" y="6858000"/>
                </a:moveTo>
                <a:lnTo>
                  <a:pt x="12192000" y="6858000"/>
                </a:lnTo>
                <a:lnTo>
                  <a:pt x="12192000" y="6184230"/>
                </a:lnTo>
                <a:lnTo>
                  <a:pt x="6741168" y="6184230"/>
                </a:lnTo>
                <a:cubicBezTo>
                  <a:pt x="6681264" y="6184230"/>
                  <a:pt x="6632702" y="6135668"/>
                  <a:pt x="6632702" y="6075763"/>
                </a:cubicBezTo>
                <a:lnTo>
                  <a:pt x="6632702" y="5641916"/>
                </a:lnTo>
                <a:cubicBezTo>
                  <a:pt x="6632702" y="5582011"/>
                  <a:pt x="6681264" y="5533449"/>
                  <a:pt x="6741168" y="5533449"/>
                </a:cubicBezTo>
                <a:lnTo>
                  <a:pt x="12192000" y="5533449"/>
                </a:lnTo>
                <a:lnTo>
                  <a:pt x="12192000" y="5528635"/>
                </a:lnTo>
                <a:lnTo>
                  <a:pt x="7386480" y="5528635"/>
                </a:lnTo>
                <a:cubicBezTo>
                  <a:pt x="7326576" y="5528635"/>
                  <a:pt x="7278014" y="5480074"/>
                  <a:pt x="7278014" y="5420170"/>
                </a:cubicBezTo>
                <a:lnTo>
                  <a:pt x="7278014" y="4986321"/>
                </a:lnTo>
                <a:cubicBezTo>
                  <a:pt x="7278014" y="4926417"/>
                  <a:pt x="7326576" y="4877856"/>
                  <a:pt x="7386480" y="4877856"/>
                </a:cubicBezTo>
                <a:lnTo>
                  <a:pt x="12192000" y="4877856"/>
                </a:lnTo>
                <a:lnTo>
                  <a:pt x="12192000" y="4859680"/>
                </a:lnTo>
                <a:lnTo>
                  <a:pt x="7165067" y="4859680"/>
                </a:lnTo>
                <a:cubicBezTo>
                  <a:pt x="7097894" y="4859680"/>
                  <a:pt x="7043440" y="4805227"/>
                  <a:pt x="7043440" y="4738054"/>
                </a:cubicBezTo>
                <a:lnTo>
                  <a:pt x="7043440" y="4251559"/>
                </a:lnTo>
                <a:cubicBezTo>
                  <a:pt x="7043440" y="4217972"/>
                  <a:pt x="7057054" y="4187566"/>
                  <a:pt x="7079064" y="4165555"/>
                </a:cubicBezTo>
                <a:lnTo>
                  <a:pt x="7102184" y="4149968"/>
                </a:lnTo>
                <a:lnTo>
                  <a:pt x="6819714" y="4149968"/>
                </a:lnTo>
                <a:cubicBezTo>
                  <a:pt x="6759810" y="4149968"/>
                  <a:pt x="6711248" y="4101406"/>
                  <a:pt x="6711248" y="4041502"/>
                </a:cubicBezTo>
                <a:lnTo>
                  <a:pt x="6711248" y="3607654"/>
                </a:lnTo>
                <a:cubicBezTo>
                  <a:pt x="6711248" y="3547750"/>
                  <a:pt x="6759810" y="3499188"/>
                  <a:pt x="6819714" y="3499188"/>
                </a:cubicBezTo>
                <a:lnTo>
                  <a:pt x="12192000" y="3499188"/>
                </a:lnTo>
                <a:lnTo>
                  <a:pt x="12192000" y="3494018"/>
                </a:lnTo>
                <a:lnTo>
                  <a:pt x="6139657" y="3494018"/>
                </a:lnTo>
                <a:cubicBezTo>
                  <a:pt x="6079753" y="3494018"/>
                  <a:pt x="6031191" y="3445456"/>
                  <a:pt x="6031191" y="3385552"/>
                </a:cubicBezTo>
                <a:lnTo>
                  <a:pt x="6031191" y="2951704"/>
                </a:lnTo>
                <a:cubicBezTo>
                  <a:pt x="6031191" y="2906776"/>
                  <a:pt x="6058507" y="2868228"/>
                  <a:pt x="6097437" y="2851762"/>
                </a:cubicBezTo>
                <a:lnTo>
                  <a:pt x="6139652" y="2843239"/>
                </a:lnTo>
                <a:lnTo>
                  <a:pt x="5390628" y="2843239"/>
                </a:lnTo>
                <a:cubicBezTo>
                  <a:pt x="5321026" y="2843239"/>
                  <a:pt x="5264602" y="2786815"/>
                  <a:pt x="5264602" y="2717213"/>
                </a:cubicBezTo>
                <a:lnTo>
                  <a:pt x="5264602" y="2213124"/>
                </a:lnTo>
                <a:cubicBezTo>
                  <a:pt x="5264602" y="2143522"/>
                  <a:pt x="5321026" y="2087098"/>
                  <a:pt x="5390628" y="2087098"/>
                </a:cubicBezTo>
                <a:lnTo>
                  <a:pt x="12192000" y="2087098"/>
                </a:lnTo>
                <a:lnTo>
                  <a:pt x="12192000" y="2082282"/>
                </a:lnTo>
                <a:lnTo>
                  <a:pt x="6138923" y="2082282"/>
                </a:lnTo>
                <a:cubicBezTo>
                  <a:pt x="6079019" y="2082282"/>
                  <a:pt x="6030457" y="2033720"/>
                  <a:pt x="6030457" y="1973816"/>
                </a:cubicBezTo>
                <a:lnTo>
                  <a:pt x="6030457" y="1539968"/>
                </a:lnTo>
                <a:cubicBezTo>
                  <a:pt x="6030457" y="1480064"/>
                  <a:pt x="6079019" y="1431502"/>
                  <a:pt x="6138923" y="1431502"/>
                </a:cubicBezTo>
                <a:lnTo>
                  <a:pt x="12192000" y="1431502"/>
                </a:lnTo>
                <a:lnTo>
                  <a:pt x="12192000" y="1426690"/>
                </a:lnTo>
                <a:lnTo>
                  <a:pt x="4709613" y="1426690"/>
                </a:lnTo>
                <a:cubicBezTo>
                  <a:pt x="4649709" y="1426690"/>
                  <a:pt x="4601147" y="1378128"/>
                  <a:pt x="4601147" y="1318224"/>
                </a:cubicBezTo>
                <a:lnTo>
                  <a:pt x="4601147" y="884376"/>
                </a:lnTo>
                <a:cubicBezTo>
                  <a:pt x="4601147" y="824472"/>
                  <a:pt x="4649709" y="775910"/>
                  <a:pt x="4709613" y="775910"/>
                </a:cubicBezTo>
                <a:lnTo>
                  <a:pt x="12192000" y="775910"/>
                </a:lnTo>
                <a:lnTo>
                  <a:pt x="12192000" y="771095"/>
                </a:lnTo>
                <a:lnTo>
                  <a:pt x="1883803" y="771095"/>
                </a:lnTo>
                <a:cubicBezTo>
                  <a:pt x="1823899" y="771095"/>
                  <a:pt x="1775337" y="722533"/>
                  <a:pt x="1775337" y="662629"/>
                </a:cubicBezTo>
                <a:lnTo>
                  <a:pt x="1775337" y="228781"/>
                </a:lnTo>
                <a:cubicBezTo>
                  <a:pt x="1775337" y="168877"/>
                  <a:pt x="1823899" y="120315"/>
                  <a:pt x="1883803" y="120315"/>
                </a:cubicBezTo>
                <a:lnTo>
                  <a:pt x="12192000" y="120315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134F2-DBF7-6544-DF4D-EE2004CE61BB}"/>
              </a:ext>
            </a:extLst>
          </p:cNvPr>
          <p:cNvSpPr txBox="1"/>
          <p:nvPr/>
        </p:nvSpPr>
        <p:spPr>
          <a:xfrm>
            <a:off x="-2088201" y="110306"/>
            <a:ext cx="113782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>
                <a:solidFill>
                  <a:schemeClr val="bg1"/>
                </a:solidFill>
                <a:latin typeface="Aptos Black" panose="020F0502020204030204" pitchFamily="34" charset="0"/>
              </a:rPr>
              <a:t>Pokémon </a:t>
            </a:r>
          </a:p>
          <a:p>
            <a:pPr algn="ctr"/>
            <a:r>
              <a:rPr lang="en-US" sz="7500">
                <a:solidFill>
                  <a:schemeClr val="bg1"/>
                </a:solidFill>
                <a:latin typeface="Aptos Black" panose="020F0502020204030204" pitchFamily="34" charset="0"/>
              </a:rPr>
              <a:t>Six vs Elite Four</a:t>
            </a:r>
          </a:p>
          <a:p>
            <a:pPr algn="ctr"/>
            <a:r>
              <a:rPr lang="en-US" sz="4000">
                <a:solidFill>
                  <a:schemeClr val="bg1"/>
                </a:solidFill>
                <a:latin typeface="Aptos Black" panose="020F0502020204030204" pitchFamily="34" charset="0"/>
              </a:rPr>
              <a:t>Corinne Desroches</a:t>
            </a:r>
          </a:p>
          <a:p>
            <a:pPr algn="ctr"/>
            <a:r>
              <a:rPr lang="en-US" sz="4000">
                <a:solidFill>
                  <a:schemeClr val="bg1"/>
                </a:solidFill>
                <a:latin typeface="Aptos Black" panose="020F0502020204030204" pitchFamily="34" charset="0"/>
              </a:rPr>
              <a:t>Hayden Burger</a:t>
            </a:r>
          </a:p>
          <a:p>
            <a:pPr algn="ctr"/>
            <a:r>
              <a:rPr lang="en-US" sz="4000">
                <a:solidFill>
                  <a:schemeClr val="bg1"/>
                </a:solidFill>
                <a:latin typeface="Aptos Black" panose="020F0502020204030204" pitchFamily="34" charset="0"/>
              </a:rPr>
              <a:t>David Lee</a:t>
            </a:r>
          </a:p>
        </p:txBody>
      </p:sp>
    </p:spTree>
    <p:extLst>
      <p:ext uri="{BB962C8B-B14F-4D97-AF65-F5344CB8AC3E}">
        <p14:creationId xmlns:p14="http://schemas.microsoft.com/office/powerpoint/2010/main" val="376068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36416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72A6930-0A60-495D-28CF-91342EEBD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6" y="343948"/>
            <a:ext cx="5833392" cy="34167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8D3BBF-98DA-5698-0C24-4D206644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20" y="3760726"/>
            <a:ext cx="5543673" cy="3127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92CB4F-4183-47F6-4AF7-CDF3D3B59DAC}"/>
              </a:ext>
            </a:extLst>
          </p:cNvPr>
          <p:cNvSpPr txBox="1"/>
          <p:nvPr/>
        </p:nvSpPr>
        <p:spPr>
          <a:xfrm>
            <a:off x="4414573" y="784038"/>
            <a:ext cx="33681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Level 50 Winners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                            </a:t>
            </a:r>
          </a:p>
          <a:p>
            <a:r>
              <a:rPr lang="en-US">
                <a:solidFill>
                  <a:schemeClr val="bg1"/>
                </a:solidFill>
              </a:rPr>
              <a:t>                                       </a:t>
            </a:r>
          </a:p>
          <a:p>
            <a:r>
              <a:rPr lang="en-US">
                <a:solidFill>
                  <a:schemeClr val="bg1"/>
                </a:solidFill>
              </a:rPr>
              <a:t>                               Level 1 Winners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E9A30-333D-D128-0521-CAC478138726}"/>
              </a:ext>
            </a:extLst>
          </p:cNvPr>
          <p:cNvSpPr txBox="1"/>
          <p:nvPr/>
        </p:nvSpPr>
        <p:spPr>
          <a:xfrm>
            <a:off x="6606723" y="387757"/>
            <a:ext cx="25766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initial testing showed different winners at level 50 than we had at level 1, with the advent of new and more powerful attacks being available to our competitors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751CAA4-A933-05B8-0E1C-C6998314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1E9A30-333D-D128-0521-CAC478138726}"/>
              </a:ext>
            </a:extLst>
          </p:cNvPr>
          <p:cNvSpPr txBox="1"/>
          <p:nvPr/>
        </p:nvSpPr>
        <p:spPr>
          <a:xfrm>
            <a:off x="6125713" y="1162535"/>
            <a:ext cx="33048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Top winners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top six here became Team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Gengar</a:t>
            </a:r>
            <a:r>
              <a:rPr lang="en-US" sz="2200" dirty="0"/>
              <a:t> moves from rank 15 to rank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8A2AB8-D4F6-D313-2164-37C6D639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2" y="248051"/>
            <a:ext cx="5463807" cy="33500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2CA906-7C20-7F4E-8CC8-8A535048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66" y="3616349"/>
            <a:ext cx="5605508" cy="33500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785C71-4B02-E63D-F11C-03011F2C51A6}"/>
              </a:ext>
            </a:extLst>
          </p:cNvPr>
          <p:cNvSpPr txBox="1"/>
          <p:nvPr/>
        </p:nvSpPr>
        <p:spPr>
          <a:xfrm>
            <a:off x="3890177" y="479774"/>
            <a:ext cx="33681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Level 50 Winners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                            </a:t>
            </a:r>
          </a:p>
          <a:p>
            <a:r>
              <a:rPr lang="en-US">
                <a:solidFill>
                  <a:schemeClr val="bg1"/>
                </a:solidFill>
              </a:rPr>
              <a:t>                                       </a:t>
            </a:r>
          </a:p>
          <a:p>
            <a:r>
              <a:rPr lang="en-US">
                <a:solidFill>
                  <a:schemeClr val="bg1"/>
                </a:solidFill>
              </a:rPr>
              <a:t>                               Level 1 Winners    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2E15A35-1CDB-2E92-F691-F155AD7E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4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1E9A30-333D-D128-0521-CAC478138726}"/>
              </a:ext>
            </a:extLst>
          </p:cNvPr>
          <p:cNvSpPr txBox="1"/>
          <p:nvPr/>
        </p:nvSpPr>
        <p:spPr>
          <a:xfrm>
            <a:off x="824169" y="343949"/>
            <a:ext cx="82637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11 teams were chosen for various reasons: previous winners, high hp, high win rate, type advantage, nostalgia,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Every team was run in forward and reverse against the full gauntlet of the Elite Four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These attempts were repeated 1,000 times to find the long-term average speed of the successes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9C1EC6-8881-77F2-5390-EAE25EC9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65" y="2806162"/>
            <a:ext cx="8032951" cy="349765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C4418C8-92F9-BE19-85E0-C3B7D7B5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179877"/>
            <a:ext cx="8198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Of the 11 teams we tested, the fastest team was a little unclear at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Multiple teams could win in under 25 minutes, when they won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Others couldn’t win at all, regardless of time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856549-33C6-20A5-E5A1-3E0F84CF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1" y="1762785"/>
            <a:ext cx="8143180" cy="469798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A2E255-518A-759B-1CC4-68ADBC47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179877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It became much clearer when we involved the win rate as well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856549-33C6-20A5-E5A1-3E0F84CFF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29" y="956281"/>
            <a:ext cx="8104184" cy="550449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2204160" y="-3405778"/>
            <a:ext cx="12191351" cy="13436600"/>
            <a:chOff x="-9739251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739251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72008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AA077C3-1E8B-B2E9-F5B9-8D13ECF6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179877"/>
            <a:ext cx="81984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fastest team with the highest win rate was team 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Under 21 minutes (&lt;210 actions)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Averaging less than 11 attacks per opponent Pokémon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87.9% win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Gengar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Gyarados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Articuno</a:t>
            </a:r>
            <a:r>
              <a:rPr lang="en-US" sz="2200" dirty="0">
                <a:solidFill>
                  <a:schemeClr val="bg1"/>
                </a:solidFill>
              </a:rPr>
              <a:t>, Haunter, </a:t>
            </a:r>
            <a:r>
              <a:rPr lang="en-US" sz="2200" dirty="0" err="1">
                <a:solidFill>
                  <a:schemeClr val="bg1"/>
                </a:solidFill>
              </a:rPr>
              <a:t>Zapdos</a:t>
            </a:r>
            <a:r>
              <a:rPr lang="en-US" sz="2200" dirty="0">
                <a:solidFill>
                  <a:schemeClr val="bg1"/>
                </a:solidFill>
              </a:rPr>
              <a:t>, and </a:t>
            </a:r>
            <a:r>
              <a:rPr lang="en-US" sz="2200" dirty="0" err="1">
                <a:solidFill>
                  <a:schemeClr val="bg1"/>
                </a:solidFill>
              </a:rPr>
              <a:t>Mewtwo</a:t>
            </a:r>
            <a:r>
              <a:rPr lang="en-US" sz="2200" dirty="0">
                <a:solidFill>
                  <a:schemeClr val="bg1"/>
                </a:solidFill>
              </a:rPr>
              <a:t> should run point on our invasion force against the Elite Four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A7D0236-62C5-709A-6BBD-C1B6CBC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38" y="2564125"/>
            <a:ext cx="4945936" cy="21891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24BBDC-20DD-41A1-E04C-CDB1D055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037" y="4814947"/>
            <a:ext cx="6182588" cy="1667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48B718-6960-A0BF-FF91-79625A11346C}"/>
              </a:ext>
            </a:extLst>
          </p:cNvPr>
          <p:cNvSpPr/>
          <p:nvPr/>
        </p:nvSpPr>
        <p:spPr>
          <a:xfrm>
            <a:off x="5978236" y="2632364"/>
            <a:ext cx="3020290" cy="1675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9F5E92-AF3F-A6F1-A6E0-698F218C7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253" y="2693370"/>
            <a:ext cx="2896004" cy="1562318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57DC80C-DD7E-4D8E-6CD8-8EEBC5F9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7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Not a strong positive correlation between Health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B27CE7EA-0E0B-6A55-D539-4F16B320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5" y="622379"/>
            <a:ext cx="5644572" cy="4810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Pokémon Total Team Health vs Efficiency (wins/average time)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56020" y="3547006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92B831-6A4B-0605-C83E-6202CFB1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1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Noticeable strong positive correlation between Speed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Pokémon Total Team Speed vs Efficiency (wins/average time)</a:t>
            </a:r>
          </a:p>
        </p:txBody>
      </p:sp>
      <p:pic>
        <p:nvPicPr>
          <p:cNvPr id="26" name="Picture 25" descr="A screen shot of a graph&#10;&#10;Description automatically generated">
            <a:extLst>
              <a:ext uri="{FF2B5EF4-FFF2-40B4-BE49-F238E27FC236}">
                <a16:creationId xmlns:a16="http://schemas.microsoft.com/office/drawing/2014/main" id="{F76893EF-B439-C403-BA7C-43CFCB26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51" y="676169"/>
            <a:ext cx="5644572" cy="4743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85442" y="2437897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0B91013-61BB-B270-4546-2DF32A78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6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Little correlation between Attack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Pokémon Total Team Attack vs Efficiency (wins/average time)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6893EF-B439-C403-BA7C-43CFCB26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532" y="676169"/>
            <a:ext cx="5565809" cy="4743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31652" y="3147904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BCE8884-0CF8-6DCF-04D8-1223F135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0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Weak positive correlation between Health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Pokémon Total Team Defense vs Efficiency (wins/average time)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6893EF-B439-C403-BA7C-43CFCB26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532" y="676169"/>
            <a:ext cx="5565809" cy="4743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53168" y="2782143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66C64A2-F521-15E8-28AF-0C287A8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48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  <a:solidFill>
            <a:srgbClr val="E2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309900" y="469328"/>
            <a:ext cx="8170900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i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Pokémon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: game franchise where players battle with teams of fantasy creatures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Complex rock-paper-scissors-</a:t>
            </a:r>
            <a:r>
              <a:rPr lang="en-US" sz="2200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etc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 style elemental types give advantage and disadvantage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Speed, attack, defense, type advantage, hit points, status effects, move sets, etc. for each Pokémon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Teams of up to six</a:t>
            </a:r>
            <a:endParaRPr lang="en-US" dirty="0">
              <a:solidFill>
                <a:schemeClr val="bg1"/>
              </a:solidFill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strategy show up via team order, team type, team stat composition, and multi-team strategies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Elements of luck from the battle equation which involves RNG for damage and critical hit calculations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The Elite Four are one of the final challenges for a player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 sequence of four teams to beat and become the Pokémon Champion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i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When we last left our heroes…</a:t>
            </a: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Previous model only handled 1v1 battles at level 1, and did not track any time component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BDCEE-3943-88C8-D6A7-68C9CFB5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14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Noticeable strong positive correlation between Special Attack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Pokémon Total Team Special Attack vs Efficiency (wins/average time)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6893EF-B439-C403-BA7C-43CFCB26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532" y="676169"/>
            <a:ext cx="5565808" cy="4743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53168" y="2405624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E8908BB-66CA-70A7-0FB3-E91EF34D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8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5569452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Weak positive correlation between Special Defense and Efficiency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8B6-E218-2E0E-569A-84B33F4DBB68}"/>
              </a:ext>
            </a:extLst>
          </p:cNvPr>
          <p:cNvSpPr txBox="1"/>
          <p:nvPr/>
        </p:nvSpPr>
        <p:spPr>
          <a:xfrm>
            <a:off x="615805" y="-1206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Pokémon Total Team Special Defense vs Efficiency (wins/average time)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6893EF-B439-C403-BA7C-43CFCB267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532" y="676169"/>
            <a:ext cx="5565808" cy="4743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4DC64B3-D436-2F70-9F0E-68CB8EABC581}"/>
              </a:ext>
            </a:extLst>
          </p:cNvPr>
          <p:cNvSpPr/>
          <p:nvPr/>
        </p:nvSpPr>
        <p:spPr>
          <a:xfrm>
            <a:off x="6253168" y="2825171"/>
            <a:ext cx="882127" cy="52712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3A038E4-6E73-AE7C-01F8-20BD3D09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160406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832038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60713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673213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530263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2245139" y="-3436416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932670" y="1096968"/>
            <a:ext cx="8198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Conclusions: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Invest in teams with high speed and special attack stats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Most teams’ orders do not result in significant performance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Some models are best performed with Python instead of </a:t>
            </a:r>
            <a:r>
              <a:rPr lang="en-US" sz="2200" dirty="0" err="1">
                <a:solidFill>
                  <a:schemeClr val="bg1"/>
                </a:solidFill>
              </a:rPr>
              <a:t>Simio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Gengar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Gyarados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Articuno</a:t>
            </a:r>
            <a:r>
              <a:rPr lang="en-US" sz="2200" dirty="0">
                <a:solidFill>
                  <a:schemeClr val="bg1"/>
                </a:solidFill>
              </a:rPr>
              <a:t>, Haunter, </a:t>
            </a:r>
            <a:r>
              <a:rPr lang="en-US" sz="2200" dirty="0" err="1">
                <a:solidFill>
                  <a:schemeClr val="bg1"/>
                </a:solidFill>
              </a:rPr>
              <a:t>Zapdos</a:t>
            </a:r>
            <a:r>
              <a:rPr lang="en-US" sz="2200" dirty="0">
                <a:solidFill>
                  <a:schemeClr val="bg1"/>
                </a:solidFill>
              </a:rPr>
              <a:t>, and </a:t>
            </a:r>
            <a:r>
              <a:rPr lang="en-US" sz="2200" dirty="0" err="1">
                <a:solidFill>
                  <a:schemeClr val="bg1"/>
                </a:solidFill>
              </a:rPr>
              <a:t>Mewtwo</a:t>
            </a:r>
            <a:r>
              <a:rPr lang="en-US" sz="2200" dirty="0">
                <a:solidFill>
                  <a:schemeClr val="bg1"/>
                </a:solidFill>
              </a:rPr>
              <a:t> should run point on our invasion force against the Elite Four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Under 21 minutes (&lt;210 actions)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87.9% win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Highest individual win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11528302" y="-3405778"/>
            <a:ext cx="12191351" cy="13436600"/>
            <a:chOff x="-9063393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-9063393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395939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51CB8D-5E58-D2DD-4971-182615D6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43" y="4559231"/>
            <a:ext cx="6480901" cy="177656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0E5B4E9-A5CA-C15D-EC5E-B614EA2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2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2264887" y="-3402767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BC28D95-C7B4-102C-A376-EB5721DED05F}"/>
              </a:ext>
            </a:extLst>
          </p:cNvPr>
          <p:cNvSpPr txBox="1"/>
          <p:nvPr/>
        </p:nvSpPr>
        <p:spPr>
          <a:xfrm>
            <a:off x="614017" y="737650"/>
            <a:ext cx="4471469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Find a team that beats Agatha even more consistently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Repeat experiment at Level 100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Add move limits (PP)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item usage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Allow for move selection input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Compare available moves for each Pokémon 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Do moves affect outcome more than stats?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Train an AI for each Pokémon to handle the move inputs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Test all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/>
              </a:rPr>
              <a:t>11,853,911,588,401 possible combinations</a:t>
            </a:r>
            <a:endParaRPr lang="en-US" sz="22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94AEF6-7599-E28D-EDFA-58A68FF54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r="4029" b="81320"/>
          <a:stretch/>
        </p:blipFill>
        <p:spPr>
          <a:xfrm>
            <a:off x="5210685" y="1948301"/>
            <a:ext cx="3697021" cy="765846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A3BE700B-A386-3FBE-8DC1-6600BB34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82" y="2860556"/>
            <a:ext cx="3659670" cy="313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0FEE50-AF02-A581-806D-F92DEB182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486" y="710311"/>
            <a:ext cx="4149619" cy="1137505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CFB207E-52A0-48A7-AE41-4221028E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0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2228670" y="-3405778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1C21849-1B37-9327-3960-0A83B21B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07" y="2003198"/>
            <a:ext cx="6039058" cy="38199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E18AC46B-215D-D89C-24A6-EEAF42BD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209" y="787072"/>
            <a:ext cx="6005054" cy="1325563"/>
          </a:xfrm>
        </p:spPr>
        <p:txBody>
          <a:bodyPr/>
          <a:lstStyle/>
          <a:p>
            <a:pPr algn="ctr"/>
            <a:r>
              <a:rPr lang="en-US" i="1" u="sng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r>
              <a:rPr lang="en-US" i="1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  <a:endParaRPr lang="en-US" i="1" u="sng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00B44B-0A98-1F55-B352-924DE22B3B77}"/>
              </a:ext>
            </a:extLst>
          </p:cNvPr>
          <p:cNvSpPr/>
          <p:nvPr/>
        </p:nvSpPr>
        <p:spPr>
          <a:xfrm>
            <a:off x="-1301146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C81C6-1701-638B-449A-DE472927BA9F}"/>
              </a:ext>
            </a:extLst>
          </p:cNvPr>
          <p:cNvSpPr txBox="1"/>
          <p:nvPr/>
        </p:nvSpPr>
        <p:spPr>
          <a:xfrm rot="16200000">
            <a:off x="-2189091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2" name="Picture 21" descr="A cartoon of a hook&#10;&#10;Description automatically generated">
            <a:extLst>
              <a:ext uri="{FF2B5EF4-FFF2-40B4-BE49-F238E27FC236}">
                <a16:creationId xmlns:a16="http://schemas.microsoft.com/office/drawing/2014/main" id="{6A865A04-3C06-C8C1-1218-E625CC809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6000033" y="803497"/>
            <a:ext cx="2661425" cy="5322849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88674C2-4E36-6128-2D89-A5B72650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8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2265536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149351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722185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1741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868791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583667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79544-5B9F-6D82-0736-2B5D1673C053}"/>
              </a:ext>
            </a:extLst>
          </p:cNvPr>
          <p:cNvGrpSpPr/>
          <p:nvPr/>
        </p:nvGrpSpPr>
        <p:grpSpPr>
          <a:xfrm>
            <a:off x="-2228670" y="-3405778"/>
            <a:ext cx="12191351" cy="13436600"/>
            <a:chOff x="236239" y="-3405778"/>
            <a:chExt cx="12191351" cy="134366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A4904-055A-F8FF-BD0B-8FF996CBD757}"/>
                </a:ext>
              </a:extLst>
            </p:cNvPr>
            <p:cNvSpPr/>
            <p:nvPr/>
          </p:nvSpPr>
          <p:spPr>
            <a:xfrm>
              <a:off x="236239" y="-3405778"/>
              <a:ext cx="12191351" cy="13436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48328E-B4A0-E74C-9A4F-FA0BA2FBFBE6}"/>
                </a:ext>
              </a:extLst>
            </p:cNvPr>
            <p:cNvSpPr txBox="1"/>
            <p:nvPr/>
          </p:nvSpPr>
          <p:spPr>
            <a:xfrm rot="16200000">
              <a:off x="10695571" y="3051193"/>
              <a:ext cx="25441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Further Research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A00B44B-0A98-1F55-B352-924DE22B3B77}"/>
              </a:ext>
            </a:extLst>
          </p:cNvPr>
          <p:cNvSpPr/>
          <p:nvPr/>
        </p:nvSpPr>
        <p:spPr>
          <a:xfrm>
            <a:off x="-3016568" y="-3253378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C81C6-1701-638B-449A-DE472927BA9F}"/>
              </a:ext>
            </a:extLst>
          </p:cNvPr>
          <p:cNvSpPr txBox="1"/>
          <p:nvPr/>
        </p:nvSpPr>
        <p:spPr>
          <a:xfrm rot="16200000">
            <a:off x="7805809" y="3061295"/>
            <a:ext cx="175785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b="1"/>
              <a:t>Questions</a:t>
            </a:r>
          </a:p>
        </p:txBody>
      </p:sp>
      <p:pic>
        <p:nvPicPr>
          <p:cNvPr id="22" name="Picture 21" descr="A cartoon of a hook&#10;&#10;Description automatically generated">
            <a:extLst>
              <a:ext uri="{FF2B5EF4-FFF2-40B4-BE49-F238E27FC236}">
                <a16:creationId xmlns:a16="http://schemas.microsoft.com/office/drawing/2014/main" id="{6A865A04-3C06-C8C1-1218-E625CC80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94867" y="803497"/>
            <a:ext cx="2661425" cy="532284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984AA39-7075-6862-E80B-23BC2BAA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2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7457-642E-40B2-F400-686EF979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8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9DA1-05D1-F73F-4796-44095D95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Appendix Slides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846557-EB1D-F8B2-6648-C5150582B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165" y="1794193"/>
            <a:ext cx="8125959" cy="13241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DA273-B9C1-F979-3CB3-BF715394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5" y="3429000"/>
            <a:ext cx="6058746" cy="2572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49411F-A680-C7F1-8884-128400A4B082}"/>
              </a:ext>
            </a:extLst>
          </p:cNvPr>
          <p:cNvSpPr txBox="1"/>
          <p:nvPr/>
        </p:nvSpPr>
        <p:spPr>
          <a:xfrm>
            <a:off x="7491845" y="3626427"/>
            <a:ext cx="429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For leveling up the Pokémon, we set DV and STATEXP t = 0. These are values dependent on the Pokémon and how many prior battles it has undergone.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9757-E593-BE7D-BBB2-C0B868C3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4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54904-3D39-CAC1-27F7-B208D2DAE9F8}"/>
              </a:ext>
            </a:extLst>
          </p:cNvPr>
          <p:cNvSpPr txBox="1"/>
          <p:nvPr/>
        </p:nvSpPr>
        <p:spPr>
          <a:xfrm>
            <a:off x="3515032" y="1165182"/>
            <a:ext cx="79657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Problem statement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How can we most efficiently beat the Elite Four’s teams of five Pokémon?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Measures of performance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Time (6 seconds per round of actions)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Player’s team must survive the gauntlet of all four teams sequentially (20 total opposing Pokémon)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360D-FEEA-20B2-2DF9-DD423656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4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8794830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297569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7F2F8331-35DF-43EE-EDBF-E9DDE6A8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45" y="4186205"/>
            <a:ext cx="2135101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5792334-F93E-CEBC-A82D-232F6A1E9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24" y="401944"/>
            <a:ext cx="1828800" cy="1673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B4A55A-3F15-4419-1DEC-E5C779A3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22" y="2201241"/>
            <a:ext cx="2572259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8" name="Picture 14" descr="Found a cool picture of Lance and his team : pokemon">
            <a:extLst>
              <a:ext uri="{FF2B5EF4-FFF2-40B4-BE49-F238E27FC236}">
                <a16:creationId xmlns:a16="http://schemas.microsoft.com/office/drawing/2014/main" id="{8296686B-E153-B19D-7494-8F9FB287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70" y="4196959"/>
            <a:ext cx="2219537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4FA29-85C6-16DD-2475-15C2D3DD1BD1}"/>
              </a:ext>
            </a:extLst>
          </p:cNvPr>
          <p:cNvSpPr txBox="1"/>
          <p:nvPr/>
        </p:nvSpPr>
        <p:spPr>
          <a:xfrm>
            <a:off x="3484755" y="607067"/>
            <a:ext cx="48708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Elite Four Composition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Lorelei (Water/Ice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Dewgong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Cloyster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Slowbro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Jynx,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Lapras</a:t>
            </a: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Bruno (Rock/Fighting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Hitmonlee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Hitmonchan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Onix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Machamp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Agatha (Poison/Ghost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Golbat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Haunter,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Arbok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Gengar</a:t>
            </a: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Lance (Dragon type)</a:t>
            </a:r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Gyarados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Dragonair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Aerodactyl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, </a:t>
            </a:r>
            <a:b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</a:br>
            <a:r>
              <a:rPr lang="en-US" sz="220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Dragonite</a:t>
            </a:r>
            <a:endParaRPr lang="en-US" sz="220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56758E6-CA8E-4F1B-84DA-CDAA612A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90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-12279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7843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957568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03858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12809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20910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6F661F-AFB7-9A54-B90D-CB6E3858CD14}"/>
              </a:ext>
            </a:extLst>
          </p:cNvPr>
          <p:cNvSpPr txBox="1"/>
          <p:nvPr/>
        </p:nvSpPr>
        <p:spPr>
          <a:xfrm>
            <a:off x="2734183" y="392399"/>
            <a:ext cx="806305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Constraints, Limitations, Assumptions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Only Pokémon from Generation 1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All Pokémon now at Level 50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Base stats used (ignored IV and EV values)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Moves are randomly picked from all available moves for each Pokémon (to reduce modeler bias)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video game battle/damage equation is modeled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PP (move use limits) are ignored, no switching, no items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Testing all 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11,853,911,588,401 team combinations repeatedly</a:t>
            </a:r>
            <a:r>
              <a:rPr lang="en-US" sz="2200" dirty="0">
                <a:solidFill>
                  <a:schemeClr val="bg1"/>
                </a:solidFill>
                <a:effectLst/>
                <a:latin typeface="+mj-lt"/>
                <a:ea typeface="Calibri"/>
                <a:cs typeface="Calibri"/>
              </a:rPr>
              <a:t> is computationally exp</a:t>
            </a: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ensive</a:t>
            </a:r>
            <a:endParaRPr lang="en-US" sz="2200" dirty="0">
              <a:solidFill>
                <a:schemeClr val="bg1"/>
              </a:solidFill>
              <a:effectLst/>
              <a:latin typeface="+mj-lt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Testing a subset of teams will provide data to make further decisions</a:t>
            </a:r>
            <a:endParaRPr lang="en-US" sz="2200" dirty="0">
              <a:solidFill>
                <a:schemeClr val="bg1"/>
              </a:solidFill>
              <a:effectLst/>
              <a:latin typeface="+mj-lt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Full health reset between the Elite’s teams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Sourced data includes the stats for each Pokémon, equations from the video games, and Generation 1 Elite Four composition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Experiment of 1,000 attempts per player team against the full gauntlet of the </a:t>
            </a:r>
            <a:r>
              <a:rPr lang="en-US" sz="220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Elite Four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1C09D22-8093-33B0-0504-67883E1B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966190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9582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288C7D-C8D4-ED77-907A-F1F99DC5FB5C}"/>
              </a:ext>
            </a:extLst>
          </p:cNvPr>
          <p:cNvSpPr txBox="1"/>
          <p:nvPr/>
        </p:nvSpPr>
        <p:spPr>
          <a:xfrm>
            <a:off x="2768367" y="604315"/>
            <a:ext cx="78144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All the data and equations are available readily on sites like </a:t>
            </a:r>
            <a:r>
              <a:rPr lang="en-US" sz="2200" err="1">
                <a:solidFill>
                  <a:schemeClr val="bg1"/>
                </a:solidFill>
              </a:rPr>
              <a:t>Bulbapedia</a:t>
            </a:r>
            <a:r>
              <a:rPr lang="en-US" sz="2200">
                <a:solidFill>
                  <a:schemeClr val="bg1"/>
                </a:solidFill>
              </a:rPr>
              <a:t> and </a:t>
            </a:r>
            <a:r>
              <a:rPr lang="en-US" sz="2200" err="1">
                <a:solidFill>
                  <a:schemeClr val="bg1"/>
                </a:solidFill>
              </a:rPr>
              <a:t>Serebii</a:t>
            </a:r>
            <a:r>
              <a:rPr lang="en-US" sz="2200">
                <a:solidFill>
                  <a:schemeClr val="bg1"/>
                </a:solidFill>
              </a:rPr>
              <a:t>, with the collected data files on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This data was folded into our model to govern the behavior of every entity and their attacks and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This original, bespoke, high-fidelity model provided us the inputs for the new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B579BA-DA24-6668-098C-642852557B06}"/>
              </a:ext>
            </a:extLst>
          </p:cNvPr>
          <p:cNvGrpSpPr/>
          <p:nvPr/>
        </p:nvGrpSpPr>
        <p:grpSpPr>
          <a:xfrm>
            <a:off x="-14533093" y="2966262"/>
            <a:ext cx="37752061" cy="3038431"/>
            <a:chOff x="-14400696" y="2417763"/>
            <a:chExt cx="36327454" cy="2221214"/>
          </a:xfrm>
        </p:grpSpPr>
        <p:pic>
          <p:nvPicPr>
            <p:cNvPr id="22" name="Picture 21" descr="A screenshot of a table&#10;&#10;Description automatically generated">
              <a:extLst>
                <a:ext uri="{FF2B5EF4-FFF2-40B4-BE49-F238E27FC236}">
                  <a16:creationId xmlns:a16="http://schemas.microsoft.com/office/drawing/2014/main" id="{702ED36B-BC89-143D-D1FE-9E898B142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400696" y="2417802"/>
              <a:ext cx="14201912" cy="2221175"/>
            </a:xfrm>
            <a:prstGeom prst="rect">
              <a:avLst/>
            </a:prstGeom>
          </p:spPr>
        </p:pic>
        <p:pic>
          <p:nvPicPr>
            <p:cNvPr id="23" name="Picture 22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62082733-8A92-8659-4612-2CB67A8F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6375" y="2417763"/>
              <a:ext cx="13342938" cy="2219325"/>
            </a:xfrm>
            <a:prstGeom prst="rect">
              <a:avLst/>
            </a:prstGeom>
          </p:spPr>
        </p:pic>
        <p:pic>
          <p:nvPicPr>
            <p:cNvPr id="24" name="Picture 2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558020B3-8A7D-1D59-3D09-E5C041CC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5020" y="2417763"/>
              <a:ext cx="8821738" cy="2219325"/>
            </a:xfrm>
            <a:prstGeom prst="rect">
              <a:avLst/>
            </a:prstGeom>
          </p:spPr>
        </p:pic>
      </p:grpSp>
      <p:pic>
        <p:nvPicPr>
          <p:cNvPr id="25" name="Picture 24" descr="niA screenshot of a computer">
            <a:extLst>
              <a:ext uri="{FF2B5EF4-FFF2-40B4-BE49-F238E27FC236}">
                <a16:creationId xmlns:a16="http://schemas.microsoft.com/office/drawing/2014/main" id="{BB8C7FE6-8EF9-0926-E361-24857DA99D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1" b="20755"/>
          <a:stretch/>
        </p:blipFill>
        <p:spPr>
          <a:xfrm>
            <a:off x="2529445" y="4382492"/>
            <a:ext cx="5147322" cy="2354247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5C58F5E5-D2F1-0EAA-39CC-23E2A4F83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070" y="2907996"/>
            <a:ext cx="4715353" cy="2049544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6E2213-4487-53FA-BDDD-A03CA798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D8C1F9-26B2-D54A-5E7B-DD5A9F206E4E}"/>
              </a:ext>
            </a:extLst>
          </p:cNvPr>
          <p:cNvSpPr txBox="1"/>
          <p:nvPr/>
        </p:nvSpPr>
        <p:spPr>
          <a:xfrm>
            <a:off x="1634295" y="151002"/>
            <a:ext cx="8198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The original model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97B917A-24AA-EF70-3B18-7B7AB2EBF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344" y="728493"/>
            <a:ext cx="3416979" cy="31153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CDBD64C-DC04-402E-3B8E-7D463F167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8858" y="443958"/>
            <a:ext cx="3653039" cy="434782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9531DF3-DD57-3E93-461E-86336339C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19768" y="3980193"/>
            <a:ext cx="3162568" cy="25883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CAEDB-ACE2-5EA0-6D32-76D45765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2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1055705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27FC9-C533-3851-E916-B3452B292270}"/>
              </a:ext>
            </a:extLst>
          </p:cNvPr>
          <p:cNvGrpSpPr/>
          <p:nvPr/>
        </p:nvGrpSpPr>
        <p:grpSpPr>
          <a:xfrm>
            <a:off x="1676607" y="4040543"/>
            <a:ext cx="8198422" cy="2655417"/>
            <a:chOff x="1676607" y="2077517"/>
            <a:chExt cx="8198422" cy="26554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01F5CC-79DF-7D5E-95FF-058A40C8C91A}"/>
                </a:ext>
              </a:extLst>
            </p:cNvPr>
            <p:cNvSpPr/>
            <p:nvPr/>
          </p:nvSpPr>
          <p:spPr>
            <a:xfrm>
              <a:off x="1676607" y="2077517"/>
              <a:ext cx="8198422" cy="26554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group of white ovals with black text&#10;&#10;Description automatically generated">
              <a:extLst>
                <a:ext uri="{FF2B5EF4-FFF2-40B4-BE49-F238E27FC236}">
                  <a16:creationId xmlns:a16="http://schemas.microsoft.com/office/drawing/2014/main" id="{5B8B22B1-59F5-A39E-E45F-2D72E68AE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318" y="2200297"/>
              <a:ext cx="7918970" cy="236571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D8C1F9-26B2-D54A-5E7B-DD5A9F206E4E}"/>
              </a:ext>
            </a:extLst>
          </p:cNvPr>
          <p:cNvSpPr txBox="1"/>
          <p:nvPr/>
        </p:nvSpPr>
        <p:spPr>
          <a:xfrm>
            <a:off x="1634295" y="151002"/>
            <a:ext cx="8198422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new model pits pairs of Pokémon against each </a:t>
            </a:r>
            <a:r>
              <a:rPr lang="en-US" sz="2200" dirty="0" err="1">
                <a:solidFill>
                  <a:schemeClr val="bg1"/>
                </a:solidFill>
              </a:rPr>
              <a:t>otherin</a:t>
            </a:r>
            <a:r>
              <a:rPr lang="en-US" sz="2200" dirty="0">
                <a:solidFill>
                  <a:schemeClr val="bg1"/>
                </a:solidFill>
              </a:rPr>
              <a:t> turn-based combat until a winner is determined (batch arrivals, turn based serving)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When a Pokémon is knocked out, the next member of the respective team is entered into combat (FIFO server and customer)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Whichever team has surviving Pokémon at the end of the battle is declared the winner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If the player’s team is victorious, they are returned to full health and pitted against the team of the next member of the Elite Four (sequential queues)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All the while, the timer is running</a:t>
            </a:r>
            <a:endParaRPr lang="en-US" sz="2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F5B4397-A70E-8CA0-9BF0-C3488F38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8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D104A5-BB00-7649-EE9E-FF5BF48BC66C}"/>
              </a:ext>
            </a:extLst>
          </p:cNvPr>
          <p:cNvGrpSpPr/>
          <p:nvPr/>
        </p:nvGrpSpPr>
        <p:grpSpPr>
          <a:xfrm>
            <a:off x="854234" y="-3289300"/>
            <a:ext cx="12191351" cy="13436600"/>
            <a:chOff x="-7984704" y="-3289300"/>
            <a:chExt cx="12191351" cy="13436600"/>
          </a:xfrm>
          <a:solidFill>
            <a:srgbClr val="009A46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30D18E-3185-60D3-340D-5CD8DEB14D84}"/>
                </a:ext>
              </a:extLst>
            </p:cNvPr>
            <p:cNvSpPr/>
            <p:nvPr/>
          </p:nvSpPr>
          <p:spPr>
            <a:xfrm>
              <a:off x="-7984704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BD696-A417-C04F-638E-639E2B87B90D}"/>
                </a:ext>
              </a:extLst>
            </p:cNvPr>
            <p:cNvSpPr txBox="1"/>
            <p:nvPr/>
          </p:nvSpPr>
          <p:spPr>
            <a:xfrm rot="16200000">
              <a:off x="2921133" y="3054114"/>
              <a:ext cx="17609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Background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4F084B-4E17-2537-B172-B5FCF6287C47}"/>
              </a:ext>
            </a:extLst>
          </p:cNvPr>
          <p:cNvGrpSpPr/>
          <p:nvPr/>
        </p:nvGrpSpPr>
        <p:grpSpPr>
          <a:xfrm>
            <a:off x="-60405" y="-3289300"/>
            <a:ext cx="12191351" cy="13436600"/>
            <a:chOff x="-8794830" y="-3289300"/>
            <a:chExt cx="12191351" cy="13436600"/>
          </a:xfrm>
          <a:solidFill>
            <a:srgbClr val="0070C0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D0F9B3-08B0-61B8-7279-AD0FC75547A8}"/>
                </a:ext>
              </a:extLst>
            </p:cNvPr>
            <p:cNvSpPr/>
            <p:nvPr/>
          </p:nvSpPr>
          <p:spPr>
            <a:xfrm>
              <a:off x="-8794830" y="-3289300"/>
              <a:ext cx="12191351" cy="13436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4D686-AC9C-016B-201D-22960FBAEEAD}"/>
                </a:ext>
              </a:extLst>
            </p:cNvPr>
            <p:cNvSpPr txBox="1"/>
            <p:nvPr/>
          </p:nvSpPr>
          <p:spPr>
            <a:xfrm rot="16200000">
              <a:off x="1965799" y="3087775"/>
              <a:ext cx="19662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Assumptions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F6F0A7-4B7F-9925-5B66-8F00560CADC7}"/>
              </a:ext>
            </a:extLst>
          </p:cNvPr>
          <p:cNvGrpSpPr/>
          <p:nvPr/>
        </p:nvGrpSpPr>
        <p:grpSpPr>
          <a:xfrm>
            <a:off x="-831730" y="-3425658"/>
            <a:ext cx="12191351" cy="13436600"/>
            <a:chOff x="-9575680" y="-3425658"/>
            <a:chExt cx="12191351" cy="1343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34F5DA-3955-D218-E8AA-C428E17C49A4}"/>
                </a:ext>
              </a:extLst>
            </p:cNvPr>
            <p:cNvSpPr/>
            <p:nvPr/>
          </p:nvSpPr>
          <p:spPr>
            <a:xfrm>
              <a:off x="-9575680" y="-3425658"/>
              <a:ext cx="12191351" cy="13436600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4FAEF-C52C-F641-59E6-3E8AB592E97A}"/>
                </a:ext>
              </a:extLst>
            </p:cNvPr>
            <p:cNvSpPr txBox="1"/>
            <p:nvPr/>
          </p:nvSpPr>
          <p:spPr>
            <a:xfrm rot="16200000">
              <a:off x="1735466" y="3144923"/>
              <a:ext cx="85423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E0624-E545-485D-2A28-4E0700876555}"/>
              </a:ext>
            </a:extLst>
          </p:cNvPr>
          <p:cNvGrpSpPr/>
          <p:nvPr/>
        </p:nvGrpSpPr>
        <p:grpSpPr>
          <a:xfrm>
            <a:off x="-1565656" y="-3425658"/>
            <a:ext cx="12191351" cy="13436600"/>
            <a:chOff x="-10385806" y="-3425658"/>
            <a:chExt cx="12191351" cy="13436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1FB84D-ACC9-B5BE-7F01-C7FB6F4D9875}"/>
                </a:ext>
              </a:extLst>
            </p:cNvPr>
            <p:cNvSpPr/>
            <p:nvPr/>
          </p:nvSpPr>
          <p:spPr>
            <a:xfrm>
              <a:off x="-10385806" y="-3425658"/>
              <a:ext cx="12191351" cy="13436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C6B5B-F062-CC71-6138-A662E7CFB94E}"/>
                </a:ext>
              </a:extLst>
            </p:cNvPr>
            <p:cNvSpPr txBox="1"/>
            <p:nvPr/>
          </p:nvSpPr>
          <p:spPr>
            <a:xfrm rot="16200000">
              <a:off x="352569" y="2930289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Mechanics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0547A-B60B-D739-285E-1CB4CF97CD3B}"/>
              </a:ext>
            </a:extLst>
          </p:cNvPr>
          <p:cNvGrpSpPr/>
          <p:nvPr/>
        </p:nvGrpSpPr>
        <p:grpSpPr>
          <a:xfrm>
            <a:off x="-2422706" y="-3425658"/>
            <a:ext cx="12191351" cy="13436600"/>
            <a:chOff x="-11280956" y="-3425658"/>
            <a:chExt cx="12191351" cy="13436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C8023C-2E14-51AC-AF8F-1F902B371065}"/>
                </a:ext>
              </a:extLst>
            </p:cNvPr>
            <p:cNvSpPr/>
            <p:nvPr/>
          </p:nvSpPr>
          <p:spPr>
            <a:xfrm>
              <a:off x="-11280956" y="-3425658"/>
              <a:ext cx="12191351" cy="13436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60A75E-6538-ADB8-A042-3C0B72D54F3B}"/>
                </a:ext>
              </a:extLst>
            </p:cNvPr>
            <p:cNvSpPr txBox="1"/>
            <p:nvPr/>
          </p:nvSpPr>
          <p:spPr>
            <a:xfrm rot="16200000">
              <a:off x="-514910" y="3085698"/>
              <a:ext cx="19662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Experiments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ECDF5B-1F4B-DFEB-DC84-153BCE048B85}"/>
              </a:ext>
            </a:extLst>
          </p:cNvPr>
          <p:cNvGrpSpPr/>
          <p:nvPr/>
        </p:nvGrpSpPr>
        <p:grpSpPr>
          <a:xfrm>
            <a:off x="-11367182" y="-3425658"/>
            <a:ext cx="12191351" cy="13436600"/>
            <a:chOff x="-12091082" y="-3425658"/>
            <a:chExt cx="12191351" cy="13436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6D843-EB70-2151-443D-7EA05E802395}"/>
                </a:ext>
              </a:extLst>
            </p:cNvPr>
            <p:cNvSpPr/>
            <p:nvPr/>
          </p:nvSpPr>
          <p:spPr>
            <a:xfrm>
              <a:off x="-12091082" y="-3425658"/>
              <a:ext cx="12191351" cy="13436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genial Black" panose="0200050304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142B8-9C09-7F26-B940-0CD331443C8A}"/>
                </a:ext>
              </a:extLst>
            </p:cNvPr>
            <p:cNvSpPr txBox="1"/>
            <p:nvPr/>
          </p:nvSpPr>
          <p:spPr>
            <a:xfrm rot="16200000">
              <a:off x="-938236" y="3051193"/>
              <a:ext cx="11926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solidFill>
                    <a:schemeClr val="bg1"/>
                  </a:solidFill>
                </a:rPr>
                <a:t>Results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1E9A30-333D-D128-0521-CAC478138726}"/>
              </a:ext>
            </a:extLst>
          </p:cNvPr>
          <p:cNvSpPr txBox="1"/>
          <p:nvPr/>
        </p:nvSpPr>
        <p:spPr>
          <a:xfrm>
            <a:off x="824169" y="199574"/>
            <a:ext cx="826379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Initial tests were conducted to seek distributions for the </a:t>
            </a:r>
            <a:r>
              <a:rPr lang="en-US" sz="2200" dirty="0"/>
              <a:t>Simio</a:t>
            </a:r>
            <a:r>
              <a:rPr lang="en-US" sz="2200"/>
              <a:t> model</a:t>
            </a:r>
            <a:endParaRPr lang="en-US" sz="22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Every pairing of Pokémon returned different data sets with numerous distributions depending on initial conditions</a:t>
            </a:r>
            <a:r>
              <a:rPr lang="en-US" sz="2200" dirty="0"/>
              <a:t> and </a:t>
            </a:r>
            <a:r>
              <a:rPr lang="en-US" sz="2200"/>
              <a:t>availability of health resets</a:t>
            </a:r>
            <a:endParaRPr lang="en-US" sz="22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Every fitted distribution was fidelity lost, and complexity added to the </a:t>
            </a:r>
            <a:r>
              <a:rPr lang="en-US" sz="2200" dirty="0"/>
              <a:t>Simio</a:t>
            </a:r>
            <a:r>
              <a:rPr lang="en-US" sz="2200"/>
              <a:t> model</a:t>
            </a:r>
            <a:endParaRPr lang="en-US" sz="22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Python was chosen to ultimately run our simulation</a:t>
            </a:r>
            <a:endParaRPr lang="en-US" sz="22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B63A7E-2425-E2ED-78B9-D549B190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8" y="3211418"/>
            <a:ext cx="4080672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852E28-CDB5-D0BC-6448-A2ACEF62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505" y="3211418"/>
            <a:ext cx="4076233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EBFC67C-7288-F2A6-3319-77638A9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96B8A-18E0-4579-9AE3-A29B020F0342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7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 Cust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5C970C40BF6B45A4B8914DF46FEBCF" ma:contentTypeVersion="4" ma:contentTypeDescription="Create a new document." ma:contentTypeScope="" ma:versionID="12f714cd4a9228d0239d1b44d3f9d58d">
  <xsd:schema xmlns:xsd="http://www.w3.org/2001/XMLSchema" xmlns:xs="http://www.w3.org/2001/XMLSchema" xmlns:p="http://schemas.microsoft.com/office/2006/metadata/properties" xmlns:ns2="586b5f5a-20fc-4994-ab93-c3b243104cb4" targetNamespace="http://schemas.microsoft.com/office/2006/metadata/properties" ma:root="true" ma:fieldsID="8f613883c75471da3e0af0736d602c8f" ns2:_="">
    <xsd:import namespace="586b5f5a-20fc-4994-ab93-c3b243104c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b5f5a-20fc-4994-ab93-c3b243104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26CEA0-B1A3-469D-A250-7A10934F24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66AA2-0AC8-4C12-B9BD-E2C07ED61415}">
  <ds:schemaRefs>
    <ds:schemaRef ds:uri="586b5f5a-20fc-4994-ab93-c3b243104c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1D9A9E-67E4-4EE8-B832-E9D004933E9A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586b5f5a-20fc-4994-ab93-c3b243104cb4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2188</Words>
  <Application>Microsoft Office PowerPoint</Application>
  <PresentationFormat>Widescreen</PresentationFormat>
  <Paragraphs>439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Black</vt:lpstr>
      <vt:lpstr>Arial</vt:lpstr>
      <vt:lpstr>Arial,Sans-Serif</vt:lpstr>
      <vt:lpstr>Calibri</vt:lpstr>
      <vt:lpstr>Congenial Black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Streamlit App</vt:lpstr>
      <vt:lpstr>PowerPoint Presentation</vt:lpstr>
      <vt:lpstr>PowerPoint Presentation</vt:lpstr>
      <vt:lpstr>Appendix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David (LT)</dc:creator>
  <cp:lastModifiedBy>Corinne Desroches</cp:lastModifiedBy>
  <cp:revision>2</cp:revision>
  <dcterms:created xsi:type="dcterms:W3CDTF">2024-05-28T17:11:24Z</dcterms:created>
  <dcterms:modified xsi:type="dcterms:W3CDTF">2024-11-18T17:16:32Z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0x0101000C5C970C40BF6B45A4B8914DF46FEBCF</vt:lpwstr>
  </property>
</Properties>
</file>